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0" r:id="rId2"/>
  </p:sldMasterIdLst>
  <p:notesMasterIdLst>
    <p:notesMasterId r:id="rId27"/>
  </p:notesMasterIdLst>
  <p:sldIdLst>
    <p:sldId id="265" r:id="rId3"/>
    <p:sldId id="410" r:id="rId4"/>
    <p:sldId id="412" r:id="rId5"/>
    <p:sldId id="318" r:id="rId6"/>
    <p:sldId id="393" r:id="rId7"/>
    <p:sldId id="334" r:id="rId8"/>
    <p:sldId id="398" r:id="rId9"/>
    <p:sldId id="400" r:id="rId10"/>
    <p:sldId id="405" r:id="rId11"/>
    <p:sldId id="411" r:id="rId12"/>
    <p:sldId id="394" r:id="rId13"/>
    <p:sldId id="395" r:id="rId14"/>
    <p:sldId id="397" r:id="rId15"/>
    <p:sldId id="402" r:id="rId16"/>
    <p:sldId id="406" r:id="rId17"/>
    <p:sldId id="414" r:id="rId18"/>
    <p:sldId id="403" r:id="rId19"/>
    <p:sldId id="396" r:id="rId20"/>
    <p:sldId id="419" r:id="rId21"/>
    <p:sldId id="420" r:id="rId22"/>
    <p:sldId id="416" r:id="rId23"/>
    <p:sldId id="415" r:id="rId24"/>
    <p:sldId id="418" r:id="rId25"/>
    <p:sldId id="413" r:id="rId2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a Ekdahl Holmström" initials="LEH" lastIdx="1" clrIdx="0">
    <p:extLst>
      <p:ext uri="{19B8F6BF-5375-455C-9EA6-DF929625EA0E}">
        <p15:presenceInfo xmlns:p15="http://schemas.microsoft.com/office/powerpoint/2012/main" userId="S-1-5-21-3350589186-2900619341-4164929175-3549" providerId="AD"/>
      </p:ext>
    </p:extLst>
  </p:cmAuthor>
  <p:cmAuthor id="2" name="Susanne Notes" initials="SN" lastIdx="0" clrIdx="1">
    <p:extLst>
      <p:ext uri="{19B8F6BF-5375-455C-9EA6-DF929625EA0E}">
        <p15:presenceInfo xmlns:p15="http://schemas.microsoft.com/office/powerpoint/2012/main" userId="S-1-5-21-3350589186-2900619341-4164929175-606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0900"/>
    <a:srgbClr val="DAAA00"/>
    <a:srgbClr val="7F1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38" autoAdjust="0"/>
    <p:restoredTop sz="94660"/>
  </p:normalViewPr>
  <p:slideViewPr>
    <p:cSldViewPr>
      <p:cViewPr varScale="1">
        <p:scale>
          <a:sx n="34" d="100"/>
          <a:sy n="34" d="100"/>
        </p:scale>
        <p:origin x="1240" y="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DCB4B3-249D-41C8-A233-871E8C03122A}"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sv-SE"/>
        </a:p>
      </dgm:t>
    </dgm:pt>
    <dgm:pt modelId="{CE40ED78-8215-4204-A6A8-68DA0318C142}">
      <dgm:prSet phldrT="[Text]">
        <dgm:style>
          <a:lnRef idx="2">
            <a:schemeClr val="accent1"/>
          </a:lnRef>
          <a:fillRef idx="1">
            <a:schemeClr val="lt1"/>
          </a:fillRef>
          <a:effectRef idx="0">
            <a:schemeClr val="accent1"/>
          </a:effectRef>
          <a:fontRef idx="minor">
            <a:schemeClr val="dk1"/>
          </a:fontRef>
        </dgm:style>
      </dgm:prSet>
      <dgm:spPr/>
      <dgm:t>
        <a:bodyPr/>
        <a:lstStyle/>
        <a:p>
          <a:r>
            <a:rPr lang="sv-SE" dirty="0">
              <a:latin typeface="Times New Roman" panose="02020603050405020304" pitchFamily="18" charset="0"/>
              <a:cs typeface="Times New Roman" panose="02020603050405020304" pitchFamily="18" charset="0"/>
            </a:rPr>
            <a:t>IFO</a:t>
          </a:r>
        </a:p>
      </dgm:t>
    </dgm:pt>
    <dgm:pt modelId="{EFA66430-5CAB-4765-8708-0A1E425A0231}" type="parTrans" cxnId="{D329C8F1-D4A3-4952-B0D4-F3898F5E1F9F}">
      <dgm:prSet/>
      <dgm:spPr/>
      <dgm:t>
        <a:bodyPr/>
        <a:lstStyle/>
        <a:p>
          <a:endParaRPr lang="sv-SE"/>
        </a:p>
      </dgm:t>
    </dgm:pt>
    <dgm:pt modelId="{D6D273C3-2702-4F67-AD29-B3937659B4F1}" type="sibTrans" cxnId="{D329C8F1-D4A3-4952-B0D4-F3898F5E1F9F}">
      <dgm:prSet/>
      <dgm:spPr/>
      <dgm:t>
        <a:bodyPr/>
        <a:lstStyle/>
        <a:p>
          <a:endParaRPr lang="sv-SE"/>
        </a:p>
      </dgm:t>
    </dgm:pt>
    <dgm:pt modelId="{62F3875E-395F-4774-A226-365A49B51456}">
      <dgm:prSet phldrT="[Text]">
        <dgm:style>
          <a:lnRef idx="2">
            <a:schemeClr val="accent6"/>
          </a:lnRef>
          <a:fillRef idx="1">
            <a:schemeClr val="lt1"/>
          </a:fillRef>
          <a:effectRef idx="0">
            <a:schemeClr val="accent6"/>
          </a:effectRef>
          <a:fontRef idx="minor">
            <a:schemeClr val="dk1"/>
          </a:fontRef>
        </dgm:style>
      </dgm:prSet>
      <dgm:spPr/>
      <dgm:t>
        <a:bodyPr/>
        <a:lstStyle/>
        <a:p>
          <a:r>
            <a:rPr lang="sv-SE" dirty="0">
              <a:latin typeface="Times New Roman" panose="02020603050405020304" pitchFamily="18" charset="0"/>
              <a:cs typeface="Times New Roman" panose="02020603050405020304" pitchFamily="18" charset="0"/>
            </a:rPr>
            <a:t>LSS</a:t>
          </a:r>
        </a:p>
      </dgm:t>
    </dgm:pt>
    <dgm:pt modelId="{1B9B11F9-A0D6-4064-8032-F8BEE0E45599}" type="parTrans" cxnId="{4AE1692B-C615-44C7-844C-90D55FABBD29}">
      <dgm:prSet/>
      <dgm:spPr/>
      <dgm:t>
        <a:bodyPr/>
        <a:lstStyle/>
        <a:p>
          <a:endParaRPr lang="sv-SE"/>
        </a:p>
      </dgm:t>
    </dgm:pt>
    <dgm:pt modelId="{756FD130-2A0E-4342-B1A7-4C5BC18903FE}" type="sibTrans" cxnId="{4AE1692B-C615-44C7-844C-90D55FABBD29}">
      <dgm:prSet/>
      <dgm:spPr/>
      <dgm:t>
        <a:bodyPr/>
        <a:lstStyle/>
        <a:p>
          <a:endParaRPr lang="sv-SE"/>
        </a:p>
      </dgm:t>
    </dgm:pt>
    <dgm:pt modelId="{16331DB6-86D4-4F26-B1AC-F99F198F7BDA}">
      <dgm:prSet phldrT="[Text]">
        <dgm:style>
          <a:lnRef idx="2">
            <a:schemeClr val="accent6"/>
          </a:lnRef>
          <a:fillRef idx="1">
            <a:schemeClr val="lt1"/>
          </a:fillRef>
          <a:effectRef idx="0">
            <a:schemeClr val="accent6"/>
          </a:effectRef>
          <a:fontRef idx="minor">
            <a:schemeClr val="dk1"/>
          </a:fontRef>
        </dgm:style>
      </dgm:prSet>
      <dgm:spPr/>
      <dgm:t>
        <a:bodyPr/>
        <a:lstStyle/>
        <a:p>
          <a:r>
            <a:rPr lang="sv-SE" dirty="0">
              <a:latin typeface="Times New Roman" panose="02020603050405020304" pitchFamily="18" charset="0"/>
              <a:cs typeface="Times New Roman" panose="02020603050405020304" pitchFamily="18" charset="0"/>
            </a:rPr>
            <a:t>Skola</a:t>
          </a:r>
        </a:p>
      </dgm:t>
    </dgm:pt>
    <dgm:pt modelId="{32CE356F-B9DD-4F89-9161-C44135A99BB9}" type="parTrans" cxnId="{EEE4FD37-D7AB-40BB-8A18-7287FCAFD4E4}">
      <dgm:prSet/>
      <dgm:spPr/>
      <dgm:t>
        <a:bodyPr/>
        <a:lstStyle/>
        <a:p>
          <a:endParaRPr lang="sv-SE"/>
        </a:p>
      </dgm:t>
    </dgm:pt>
    <dgm:pt modelId="{82BF08B6-E8EF-4EC8-85BF-437568B0B81E}" type="sibTrans" cxnId="{EEE4FD37-D7AB-40BB-8A18-7287FCAFD4E4}">
      <dgm:prSet/>
      <dgm:spPr/>
      <dgm:t>
        <a:bodyPr/>
        <a:lstStyle/>
        <a:p>
          <a:endParaRPr lang="sv-SE"/>
        </a:p>
      </dgm:t>
    </dgm:pt>
    <dgm:pt modelId="{E409B651-A62D-468D-B8A4-128994098E10}" type="pres">
      <dgm:prSet presAssocID="{EBDCB4B3-249D-41C8-A233-871E8C03122A}" presName="compositeShape" presStyleCnt="0">
        <dgm:presLayoutVars>
          <dgm:chMax val="7"/>
          <dgm:dir/>
          <dgm:resizeHandles val="exact"/>
        </dgm:presLayoutVars>
      </dgm:prSet>
      <dgm:spPr/>
    </dgm:pt>
    <dgm:pt modelId="{0A97122F-137F-4A7E-BAF1-A03B005361C1}" type="pres">
      <dgm:prSet presAssocID="{EBDCB4B3-249D-41C8-A233-871E8C03122A}" presName="wedge1" presStyleLbl="node1" presStyleIdx="0" presStyleCnt="3" custLinFactNeighborX="2799" custLinFactNeighborY="198"/>
      <dgm:spPr/>
    </dgm:pt>
    <dgm:pt modelId="{0C8CD87A-D7C0-46D3-9966-109251E516C5}" type="pres">
      <dgm:prSet presAssocID="{EBDCB4B3-249D-41C8-A233-871E8C03122A}" presName="dummy1a" presStyleCnt="0"/>
      <dgm:spPr/>
    </dgm:pt>
    <dgm:pt modelId="{92415F04-46DB-4201-9967-7B4EA6C28A83}" type="pres">
      <dgm:prSet presAssocID="{EBDCB4B3-249D-41C8-A233-871E8C03122A}" presName="dummy1b" presStyleCnt="0"/>
      <dgm:spPr/>
    </dgm:pt>
    <dgm:pt modelId="{04CCF575-99CF-4A2C-A726-C9DDE24AFBBE}" type="pres">
      <dgm:prSet presAssocID="{EBDCB4B3-249D-41C8-A233-871E8C03122A}" presName="wedge1Tx" presStyleLbl="node1" presStyleIdx="0" presStyleCnt="3">
        <dgm:presLayoutVars>
          <dgm:chMax val="0"/>
          <dgm:chPref val="0"/>
          <dgm:bulletEnabled val="1"/>
        </dgm:presLayoutVars>
      </dgm:prSet>
      <dgm:spPr/>
    </dgm:pt>
    <dgm:pt modelId="{8AB877C7-3CBB-455C-B719-85290B7C5BDD}" type="pres">
      <dgm:prSet presAssocID="{EBDCB4B3-249D-41C8-A233-871E8C03122A}" presName="wedge2" presStyleLbl="node1" presStyleIdx="1" presStyleCnt="3" custLinFactNeighborX="2221" custLinFactNeighborY="5471"/>
      <dgm:spPr/>
    </dgm:pt>
    <dgm:pt modelId="{3AA9BD24-43B3-4170-A7C4-65DB60726C34}" type="pres">
      <dgm:prSet presAssocID="{EBDCB4B3-249D-41C8-A233-871E8C03122A}" presName="dummy2a" presStyleCnt="0"/>
      <dgm:spPr/>
    </dgm:pt>
    <dgm:pt modelId="{43E32BAC-995F-4369-8F00-C8BD7192BD93}" type="pres">
      <dgm:prSet presAssocID="{EBDCB4B3-249D-41C8-A233-871E8C03122A}" presName="dummy2b" presStyleCnt="0"/>
      <dgm:spPr/>
    </dgm:pt>
    <dgm:pt modelId="{DC1D1011-5707-464F-8E50-1F74BD5C264B}" type="pres">
      <dgm:prSet presAssocID="{EBDCB4B3-249D-41C8-A233-871E8C03122A}" presName="wedge2Tx" presStyleLbl="node1" presStyleIdx="1" presStyleCnt="3">
        <dgm:presLayoutVars>
          <dgm:chMax val="0"/>
          <dgm:chPref val="0"/>
          <dgm:bulletEnabled val="1"/>
        </dgm:presLayoutVars>
      </dgm:prSet>
      <dgm:spPr/>
    </dgm:pt>
    <dgm:pt modelId="{0860654C-FA98-4EE3-9AA5-9245EF653F24}" type="pres">
      <dgm:prSet presAssocID="{EBDCB4B3-249D-41C8-A233-871E8C03122A}" presName="wedge3" presStyleLbl="node1" presStyleIdx="2" presStyleCnt="3" custLinFactNeighborX="-589" custLinFactNeighborY="-273"/>
      <dgm:spPr/>
    </dgm:pt>
    <dgm:pt modelId="{D69C2CB6-E4AA-43A2-8356-4046058B75B4}" type="pres">
      <dgm:prSet presAssocID="{EBDCB4B3-249D-41C8-A233-871E8C03122A}" presName="dummy3a" presStyleCnt="0"/>
      <dgm:spPr/>
    </dgm:pt>
    <dgm:pt modelId="{17638807-A57F-4C5C-B066-1127C5506349}" type="pres">
      <dgm:prSet presAssocID="{EBDCB4B3-249D-41C8-A233-871E8C03122A}" presName="dummy3b" presStyleCnt="0"/>
      <dgm:spPr/>
    </dgm:pt>
    <dgm:pt modelId="{AEFC29A8-9CD1-4867-BDF0-8D8310B20C1E}" type="pres">
      <dgm:prSet presAssocID="{EBDCB4B3-249D-41C8-A233-871E8C03122A}" presName="wedge3Tx" presStyleLbl="node1" presStyleIdx="2" presStyleCnt="3">
        <dgm:presLayoutVars>
          <dgm:chMax val="0"/>
          <dgm:chPref val="0"/>
          <dgm:bulletEnabled val="1"/>
        </dgm:presLayoutVars>
      </dgm:prSet>
      <dgm:spPr/>
    </dgm:pt>
    <dgm:pt modelId="{FAAC24D6-E521-46F5-B67E-83A3636991AA}" type="pres">
      <dgm:prSet presAssocID="{D6D273C3-2702-4F67-AD29-B3937659B4F1}" presName="arrowWedge1" presStyleLbl="fgSibTrans2D1" presStyleIdx="0" presStyleCnt="3" custLinFactNeighborX="1726" custLinFactNeighborY="-1318"/>
      <dgm:spPr/>
    </dgm:pt>
    <dgm:pt modelId="{423C4D1D-4992-407B-9709-DA1B67C6DEEF}" type="pres">
      <dgm:prSet presAssocID="{756FD130-2A0E-4342-B1A7-4C5BC18903FE}" presName="arrowWedge2" presStyleLbl="fgSibTrans2D1" presStyleIdx="1" presStyleCnt="3"/>
      <dgm:spPr/>
    </dgm:pt>
    <dgm:pt modelId="{AC229EB9-E322-4D3D-AF34-5BDBAE0E6C66}" type="pres">
      <dgm:prSet presAssocID="{82BF08B6-E8EF-4EC8-85BF-437568B0B81E}" presName="arrowWedge3" presStyleLbl="fgSibTrans2D1" presStyleIdx="2" presStyleCnt="3"/>
      <dgm:spPr/>
    </dgm:pt>
  </dgm:ptLst>
  <dgm:cxnLst>
    <dgm:cxn modelId="{4AE1692B-C615-44C7-844C-90D55FABBD29}" srcId="{EBDCB4B3-249D-41C8-A233-871E8C03122A}" destId="{62F3875E-395F-4774-A226-365A49B51456}" srcOrd="1" destOrd="0" parTransId="{1B9B11F9-A0D6-4064-8032-F8BEE0E45599}" sibTransId="{756FD130-2A0E-4342-B1A7-4C5BC18903FE}"/>
    <dgm:cxn modelId="{EEE4FD37-D7AB-40BB-8A18-7287FCAFD4E4}" srcId="{EBDCB4B3-249D-41C8-A233-871E8C03122A}" destId="{16331DB6-86D4-4F26-B1AC-F99F198F7BDA}" srcOrd="2" destOrd="0" parTransId="{32CE356F-B9DD-4F89-9161-C44135A99BB9}" sibTransId="{82BF08B6-E8EF-4EC8-85BF-437568B0B81E}"/>
    <dgm:cxn modelId="{5C95CB67-3107-43A1-80EA-945DAD8D15BD}" type="presOf" srcId="{62F3875E-395F-4774-A226-365A49B51456}" destId="{DC1D1011-5707-464F-8E50-1F74BD5C264B}" srcOrd="1" destOrd="0" presId="urn:microsoft.com/office/officeart/2005/8/layout/cycle8"/>
    <dgm:cxn modelId="{332EE26C-AE82-4893-8E87-E65ED962FFFE}" type="presOf" srcId="{16331DB6-86D4-4F26-B1AC-F99F198F7BDA}" destId="{0860654C-FA98-4EE3-9AA5-9245EF653F24}" srcOrd="0" destOrd="0" presId="urn:microsoft.com/office/officeart/2005/8/layout/cycle8"/>
    <dgm:cxn modelId="{599AAB4E-9D83-481B-B7F3-280E0646E23D}" type="presOf" srcId="{EBDCB4B3-249D-41C8-A233-871E8C03122A}" destId="{E409B651-A62D-468D-B8A4-128994098E10}" srcOrd="0" destOrd="0" presId="urn:microsoft.com/office/officeart/2005/8/layout/cycle8"/>
    <dgm:cxn modelId="{824D7658-A976-4ED2-BE58-A2560B1A5920}" type="presOf" srcId="{62F3875E-395F-4774-A226-365A49B51456}" destId="{8AB877C7-3CBB-455C-B719-85290B7C5BDD}" srcOrd="0" destOrd="0" presId="urn:microsoft.com/office/officeart/2005/8/layout/cycle8"/>
    <dgm:cxn modelId="{FF8F4C87-F895-4F00-B58D-B177504CB260}" type="presOf" srcId="{CE40ED78-8215-4204-A6A8-68DA0318C142}" destId="{04CCF575-99CF-4A2C-A726-C9DDE24AFBBE}" srcOrd="1" destOrd="0" presId="urn:microsoft.com/office/officeart/2005/8/layout/cycle8"/>
    <dgm:cxn modelId="{08736BAE-D08E-4D66-9AD2-24FBBF72748C}" type="presOf" srcId="{16331DB6-86D4-4F26-B1AC-F99F198F7BDA}" destId="{AEFC29A8-9CD1-4867-BDF0-8D8310B20C1E}" srcOrd="1" destOrd="0" presId="urn:microsoft.com/office/officeart/2005/8/layout/cycle8"/>
    <dgm:cxn modelId="{D84F95E5-DAC8-4221-A67E-400F93869551}" type="presOf" srcId="{CE40ED78-8215-4204-A6A8-68DA0318C142}" destId="{0A97122F-137F-4A7E-BAF1-A03B005361C1}" srcOrd="0" destOrd="0" presId="urn:microsoft.com/office/officeart/2005/8/layout/cycle8"/>
    <dgm:cxn modelId="{D329C8F1-D4A3-4952-B0D4-F3898F5E1F9F}" srcId="{EBDCB4B3-249D-41C8-A233-871E8C03122A}" destId="{CE40ED78-8215-4204-A6A8-68DA0318C142}" srcOrd="0" destOrd="0" parTransId="{EFA66430-5CAB-4765-8708-0A1E425A0231}" sibTransId="{D6D273C3-2702-4F67-AD29-B3937659B4F1}"/>
    <dgm:cxn modelId="{546AC959-FE30-4F4A-992E-916DCC3162AA}" type="presParOf" srcId="{E409B651-A62D-468D-B8A4-128994098E10}" destId="{0A97122F-137F-4A7E-BAF1-A03B005361C1}" srcOrd="0" destOrd="0" presId="urn:microsoft.com/office/officeart/2005/8/layout/cycle8"/>
    <dgm:cxn modelId="{C95F77C3-6E4E-4ECC-AA16-152C48669770}" type="presParOf" srcId="{E409B651-A62D-468D-B8A4-128994098E10}" destId="{0C8CD87A-D7C0-46D3-9966-109251E516C5}" srcOrd="1" destOrd="0" presId="urn:microsoft.com/office/officeart/2005/8/layout/cycle8"/>
    <dgm:cxn modelId="{4DE8CBB2-E659-4F08-98B9-1F019E2733D4}" type="presParOf" srcId="{E409B651-A62D-468D-B8A4-128994098E10}" destId="{92415F04-46DB-4201-9967-7B4EA6C28A83}" srcOrd="2" destOrd="0" presId="urn:microsoft.com/office/officeart/2005/8/layout/cycle8"/>
    <dgm:cxn modelId="{8EF70D17-E00B-45AD-B848-9718EF8850CC}" type="presParOf" srcId="{E409B651-A62D-468D-B8A4-128994098E10}" destId="{04CCF575-99CF-4A2C-A726-C9DDE24AFBBE}" srcOrd="3" destOrd="0" presId="urn:microsoft.com/office/officeart/2005/8/layout/cycle8"/>
    <dgm:cxn modelId="{6C1AC2BE-16E4-4998-B3E8-FA803D075A55}" type="presParOf" srcId="{E409B651-A62D-468D-B8A4-128994098E10}" destId="{8AB877C7-3CBB-455C-B719-85290B7C5BDD}" srcOrd="4" destOrd="0" presId="urn:microsoft.com/office/officeart/2005/8/layout/cycle8"/>
    <dgm:cxn modelId="{37EC7236-2EF4-4A80-A4C4-0A31A77B2CE7}" type="presParOf" srcId="{E409B651-A62D-468D-B8A4-128994098E10}" destId="{3AA9BD24-43B3-4170-A7C4-65DB60726C34}" srcOrd="5" destOrd="0" presId="urn:microsoft.com/office/officeart/2005/8/layout/cycle8"/>
    <dgm:cxn modelId="{B57C360E-CA6A-4B51-BB1E-91111391C890}" type="presParOf" srcId="{E409B651-A62D-468D-B8A4-128994098E10}" destId="{43E32BAC-995F-4369-8F00-C8BD7192BD93}" srcOrd="6" destOrd="0" presId="urn:microsoft.com/office/officeart/2005/8/layout/cycle8"/>
    <dgm:cxn modelId="{75078623-E360-45EC-8876-702A8D6DC068}" type="presParOf" srcId="{E409B651-A62D-468D-B8A4-128994098E10}" destId="{DC1D1011-5707-464F-8E50-1F74BD5C264B}" srcOrd="7" destOrd="0" presId="urn:microsoft.com/office/officeart/2005/8/layout/cycle8"/>
    <dgm:cxn modelId="{EAA5D002-7821-445A-BC74-B0FE6C25F455}" type="presParOf" srcId="{E409B651-A62D-468D-B8A4-128994098E10}" destId="{0860654C-FA98-4EE3-9AA5-9245EF653F24}" srcOrd="8" destOrd="0" presId="urn:microsoft.com/office/officeart/2005/8/layout/cycle8"/>
    <dgm:cxn modelId="{D6A8D4B9-3011-4EC2-9C91-8A4B11D503EA}" type="presParOf" srcId="{E409B651-A62D-468D-B8A4-128994098E10}" destId="{D69C2CB6-E4AA-43A2-8356-4046058B75B4}" srcOrd="9" destOrd="0" presId="urn:microsoft.com/office/officeart/2005/8/layout/cycle8"/>
    <dgm:cxn modelId="{A98D4BCA-5AA0-4053-88AD-937BCAD670DA}" type="presParOf" srcId="{E409B651-A62D-468D-B8A4-128994098E10}" destId="{17638807-A57F-4C5C-B066-1127C5506349}" srcOrd="10" destOrd="0" presId="urn:microsoft.com/office/officeart/2005/8/layout/cycle8"/>
    <dgm:cxn modelId="{2C6763C7-9092-4018-82CB-50696AABEDE1}" type="presParOf" srcId="{E409B651-A62D-468D-B8A4-128994098E10}" destId="{AEFC29A8-9CD1-4867-BDF0-8D8310B20C1E}" srcOrd="11" destOrd="0" presId="urn:microsoft.com/office/officeart/2005/8/layout/cycle8"/>
    <dgm:cxn modelId="{46DD7D2F-66C6-489A-A4A7-D1AA6C39D6D9}" type="presParOf" srcId="{E409B651-A62D-468D-B8A4-128994098E10}" destId="{FAAC24D6-E521-46F5-B67E-83A3636991AA}" srcOrd="12" destOrd="0" presId="urn:microsoft.com/office/officeart/2005/8/layout/cycle8"/>
    <dgm:cxn modelId="{EBF91D7C-2D33-45B2-820D-DFB1111BDE02}" type="presParOf" srcId="{E409B651-A62D-468D-B8A4-128994098E10}" destId="{423C4D1D-4992-407B-9709-DA1B67C6DEEF}" srcOrd="13" destOrd="0" presId="urn:microsoft.com/office/officeart/2005/8/layout/cycle8"/>
    <dgm:cxn modelId="{58365FC4-AAA2-42C6-934C-E7213B7E05AC}" type="presParOf" srcId="{E409B651-A62D-468D-B8A4-128994098E10}" destId="{AC229EB9-E322-4D3D-AF34-5BDBAE0E6C66}"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7122F-137F-4A7E-BAF1-A03B005361C1}">
      <dsp:nvSpPr>
        <dsp:cNvPr id="0" name=""/>
        <dsp:cNvSpPr/>
      </dsp:nvSpPr>
      <dsp:spPr>
        <a:xfrm>
          <a:off x="2398607" y="301715"/>
          <a:ext cx="3801808" cy="3801808"/>
        </a:xfrm>
        <a:prstGeom prst="pie">
          <a:avLst>
            <a:gd name="adj1" fmla="val 16200000"/>
            <a:gd name="adj2" fmla="val 180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sv-SE" sz="4300" kern="1200" dirty="0">
              <a:latin typeface="Times New Roman" panose="02020603050405020304" pitchFamily="18" charset="0"/>
              <a:cs typeface="Times New Roman" panose="02020603050405020304" pitchFamily="18" charset="0"/>
            </a:rPr>
            <a:t>IFO</a:t>
          </a:r>
        </a:p>
      </dsp:txBody>
      <dsp:txXfrm>
        <a:off x="4402251" y="1107336"/>
        <a:ext cx="1357788" cy="1131490"/>
      </dsp:txXfrm>
    </dsp:sp>
    <dsp:sp modelId="{8AB877C7-3CBB-455C-B719-85290B7C5BDD}">
      <dsp:nvSpPr>
        <dsp:cNvPr id="0" name=""/>
        <dsp:cNvSpPr/>
      </dsp:nvSpPr>
      <dsp:spPr>
        <a:xfrm>
          <a:off x="2298333" y="637963"/>
          <a:ext cx="3801808" cy="3801808"/>
        </a:xfrm>
        <a:prstGeom prst="pie">
          <a:avLst>
            <a:gd name="adj1" fmla="val 1800000"/>
            <a:gd name="adj2" fmla="val 900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sv-SE" sz="4300" kern="1200" dirty="0">
              <a:latin typeface="Times New Roman" panose="02020603050405020304" pitchFamily="18" charset="0"/>
              <a:cs typeface="Times New Roman" panose="02020603050405020304" pitchFamily="18" charset="0"/>
            </a:rPr>
            <a:t>LSS</a:t>
          </a:r>
        </a:p>
      </dsp:txBody>
      <dsp:txXfrm>
        <a:off x="3203526" y="3104613"/>
        <a:ext cx="2036683" cy="995711"/>
      </dsp:txXfrm>
    </dsp:sp>
    <dsp:sp modelId="{0860654C-FA98-4EE3-9AA5-9245EF653F24}">
      <dsp:nvSpPr>
        <dsp:cNvPr id="0" name=""/>
        <dsp:cNvSpPr/>
      </dsp:nvSpPr>
      <dsp:spPr>
        <a:xfrm>
          <a:off x="2113203" y="283808"/>
          <a:ext cx="3801808" cy="3801808"/>
        </a:xfrm>
        <a:prstGeom prst="pie">
          <a:avLst>
            <a:gd name="adj1" fmla="val 9000000"/>
            <a:gd name="adj2" fmla="val 1620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54610" tIns="54610" rIns="54610" bIns="54610" numCol="1" spcCol="1270" anchor="ctr" anchorCtr="0">
          <a:noAutofit/>
        </a:bodyPr>
        <a:lstStyle/>
        <a:p>
          <a:pPr marL="0" lvl="0" indent="0" algn="ctr" defTabSz="1911350">
            <a:lnSpc>
              <a:spcPct val="90000"/>
            </a:lnSpc>
            <a:spcBef>
              <a:spcPct val="0"/>
            </a:spcBef>
            <a:spcAft>
              <a:spcPct val="35000"/>
            </a:spcAft>
            <a:buNone/>
          </a:pPr>
          <a:r>
            <a:rPr lang="sv-SE" sz="4300" kern="1200" dirty="0">
              <a:latin typeface="Times New Roman" panose="02020603050405020304" pitchFamily="18" charset="0"/>
              <a:cs typeface="Times New Roman" panose="02020603050405020304" pitchFamily="18" charset="0"/>
            </a:rPr>
            <a:t>Skola</a:t>
          </a:r>
        </a:p>
      </dsp:txBody>
      <dsp:txXfrm>
        <a:off x="2553579" y="1089430"/>
        <a:ext cx="1357788" cy="1131490"/>
      </dsp:txXfrm>
    </dsp:sp>
    <dsp:sp modelId="{FAAC24D6-E521-46F5-B67E-83A3636991AA}">
      <dsp:nvSpPr>
        <dsp:cNvPr id="0" name=""/>
        <dsp:cNvSpPr/>
      </dsp:nvSpPr>
      <dsp:spPr>
        <a:xfrm>
          <a:off x="2237314" y="10053"/>
          <a:ext cx="4272509" cy="4272509"/>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3C4D1D-4992-407B-9709-DA1B67C6DEEF}">
      <dsp:nvSpPr>
        <dsp:cNvPr id="0" name=""/>
        <dsp:cNvSpPr/>
      </dsp:nvSpPr>
      <dsp:spPr>
        <a:xfrm>
          <a:off x="2062983" y="402372"/>
          <a:ext cx="4272509" cy="4272509"/>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229EB9-E322-4D3D-AF34-5BDBAE0E6C66}">
      <dsp:nvSpPr>
        <dsp:cNvPr id="0" name=""/>
        <dsp:cNvSpPr/>
      </dsp:nvSpPr>
      <dsp:spPr>
        <a:xfrm>
          <a:off x="1877539" y="48458"/>
          <a:ext cx="4272509" cy="4272509"/>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9471DB-B463-4138-B557-DDCEE6EA1C90}" type="datetimeFigureOut">
              <a:rPr lang="sv-SE" smtClean="0"/>
              <a:pPr/>
              <a:t>2024-12-19</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8D18B-DEA0-4FA7-9201-3F2DF621C670}" type="slidenum">
              <a:rPr lang="sv-SE" smtClean="0"/>
              <a:pPr/>
              <a:t>‹#›</a:t>
            </a:fld>
            <a:endParaRPr lang="sv-SE"/>
          </a:p>
        </p:txBody>
      </p:sp>
    </p:spTree>
    <p:extLst>
      <p:ext uri="{BB962C8B-B14F-4D97-AF65-F5344CB8AC3E}">
        <p14:creationId xmlns:p14="http://schemas.microsoft.com/office/powerpoint/2010/main" val="370857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5800" y="4500000"/>
            <a:ext cx="7772400" cy="749945"/>
          </a:xfrm>
          <a:prstGeom prst="rect">
            <a:avLst/>
          </a:prstGeom>
          <a:solidFill>
            <a:schemeClr val="bg1"/>
          </a:solidFill>
        </p:spPr>
        <p:txBody>
          <a:bodyPr/>
          <a:lstStyle>
            <a:lvl1pPr algn="ctr">
              <a:defRPr>
                <a:solidFill>
                  <a:schemeClr val="tx1"/>
                </a:solidFill>
                <a:latin typeface="+mj-lt"/>
                <a:cs typeface="Arial" pitchFamily="34" charset="0"/>
              </a:defRPr>
            </a:lvl1pPr>
          </a:lstStyle>
          <a:p>
            <a:r>
              <a:rPr lang="sv-SE" dirty="0"/>
              <a:t>Rubrik på presentationen</a:t>
            </a:r>
          </a:p>
        </p:txBody>
      </p:sp>
      <p:sp>
        <p:nvSpPr>
          <p:cNvPr id="3" name="Underrubrik 2"/>
          <p:cNvSpPr>
            <a:spLocks noGrp="1"/>
          </p:cNvSpPr>
          <p:nvPr>
            <p:ph type="subTitle" idx="1" hasCustomPrompt="1"/>
          </p:nvPr>
        </p:nvSpPr>
        <p:spPr>
          <a:xfrm>
            <a:off x="1371600" y="5517232"/>
            <a:ext cx="6400800" cy="504056"/>
          </a:xfrm>
        </p:spPr>
        <p:txBody>
          <a:bodyPr anchor="ctr">
            <a:normAutofit/>
          </a:bodyPr>
          <a:lstStyle>
            <a:lvl1pPr marL="0" indent="0" algn="ctr">
              <a:buNone/>
              <a:defRPr sz="2400">
                <a:solidFill>
                  <a:schemeClr val="tx1"/>
                </a:solidFill>
                <a:latin typeface="+mn-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Föreläsarens namn</a:t>
            </a:r>
          </a:p>
        </p:txBody>
      </p:sp>
      <p:pic>
        <p:nvPicPr>
          <p:cNvPr id="6" name="Bildobjekt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1871621">
            <a:off x="6573664" y="-299348"/>
            <a:ext cx="3662312" cy="3708445"/>
          </a:xfrm>
          <a:prstGeom prst="rect">
            <a:avLst/>
          </a:prstGeom>
        </p:spPr>
      </p:pic>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8377" y="1145593"/>
            <a:ext cx="2736304" cy="2736304"/>
          </a:xfrm>
          <a:prstGeom prst="rect">
            <a:avLst/>
          </a:prstGeom>
        </p:spPr>
      </p:pic>
      <p:pic>
        <p:nvPicPr>
          <p:cNvPr id="8" name="Bildobjekt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9728379" flipH="1">
            <a:off x="-1082918" y="-298800"/>
            <a:ext cx="3662312" cy="3708445"/>
          </a:xfrm>
          <a:prstGeom prst="rect">
            <a:avLst/>
          </a:prstGeom>
        </p:spPr>
      </p:pic>
    </p:spTree>
    <p:extLst>
      <p:ext uri="{BB962C8B-B14F-4D97-AF65-F5344CB8AC3E}">
        <p14:creationId xmlns:p14="http://schemas.microsoft.com/office/powerpoint/2010/main" val="2910856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8" name="Platshållare för datum 7"/>
          <p:cNvSpPr>
            <a:spLocks noGrp="1"/>
          </p:cNvSpPr>
          <p:nvPr>
            <p:ph type="dt" sz="half" idx="10"/>
          </p:nvPr>
        </p:nvSpPr>
        <p:spPr/>
        <p:txBody>
          <a:bodyPr/>
          <a:lstStyle/>
          <a:p>
            <a:fld id="{37B8C782-2B85-427F-87EE-2B562690B968}" type="datetime1">
              <a:rPr lang="sv-SE" smtClean="0"/>
              <a:pPr/>
              <a:t>2024-12-19</a:t>
            </a:fld>
            <a:endParaRPr lang="sv-SE" dirty="0"/>
          </a:p>
        </p:txBody>
      </p:sp>
      <p:sp>
        <p:nvSpPr>
          <p:cNvPr id="9" name="Platshållare för sidfot 8"/>
          <p:cNvSpPr>
            <a:spLocks noGrp="1"/>
          </p:cNvSpPr>
          <p:nvPr>
            <p:ph type="ftr" sz="quarter" idx="11"/>
          </p:nvPr>
        </p:nvSpPr>
        <p:spPr/>
        <p:txBody>
          <a:bodyPr/>
          <a:lstStyle/>
          <a:p>
            <a:endParaRPr lang="sv-SE" dirty="0"/>
          </a:p>
        </p:txBody>
      </p:sp>
      <p:sp>
        <p:nvSpPr>
          <p:cNvPr id="10" name="Platshållare för bildnummer 9"/>
          <p:cNvSpPr>
            <a:spLocks noGrp="1"/>
          </p:cNvSpPr>
          <p:nvPr>
            <p:ph type="sldNum" sz="quarter" idx="12"/>
          </p:nvPr>
        </p:nvSpPr>
        <p:spPr/>
        <p:txBody>
          <a:bodyPr/>
          <a:lstStyle/>
          <a:p>
            <a:r>
              <a:rPr lang="sv-SE"/>
              <a:t>Sida </a:t>
            </a:r>
            <a:fld id="{442FF2AC-5952-4A76-A4C8-7FBE2B124180}" type="slidenum">
              <a:rPr lang="sv-SE" smtClean="0"/>
              <a:pPr/>
              <a:t>‹#›</a:t>
            </a:fld>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1_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0" y="4800600"/>
            <a:ext cx="9144000" cy="566738"/>
          </a:xfrm>
          <a:prstGeom prst="rect">
            <a:avLst/>
          </a:prstGeom>
        </p:spPr>
        <p:txBody>
          <a:bodyPr anchor="b"/>
          <a:lstStyle>
            <a:lvl1pPr algn="l">
              <a:defRPr sz="2000" b="1"/>
            </a:lvl1pPr>
          </a:lstStyle>
          <a:p>
            <a:r>
              <a:rPr lang="sv-SE"/>
              <a:t>Klicka här för att ändra format</a:t>
            </a:r>
            <a:endParaRPr lang="sv-SE" dirty="0"/>
          </a:p>
        </p:txBody>
      </p:sp>
      <p:sp>
        <p:nvSpPr>
          <p:cNvPr id="3" name="Platshållare för bild 2"/>
          <p:cNvSpPr>
            <a:spLocks noGrp="1"/>
          </p:cNvSpPr>
          <p:nvPr>
            <p:ph type="pic" idx="1"/>
          </p:nvPr>
        </p:nvSpPr>
        <p:spPr>
          <a:xfrm>
            <a:off x="0" y="0"/>
            <a:ext cx="9144000" cy="4727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0" y="5367338"/>
            <a:ext cx="9144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8" name="Platshållare för datum 7"/>
          <p:cNvSpPr>
            <a:spLocks noGrp="1"/>
          </p:cNvSpPr>
          <p:nvPr>
            <p:ph type="dt" sz="half" idx="10"/>
          </p:nvPr>
        </p:nvSpPr>
        <p:spPr/>
        <p:txBody>
          <a:bodyPr/>
          <a:lstStyle/>
          <a:p>
            <a:fld id="{37B8C782-2B85-427F-87EE-2B562690B968}" type="datetime1">
              <a:rPr lang="sv-SE" smtClean="0"/>
              <a:pPr/>
              <a:t>2024-12-19</a:t>
            </a:fld>
            <a:endParaRPr lang="sv-SE" dirty="0"/>
          </a:p>
        </p:txBody>
      </p:sp>
      <p:sp>
        <p:nvSpPr>
          <p:cNvPr id="9" name="Platshållare för sidfot 8"/>
          <p:cNvSpPr>
            <a:spLocks noGrp="1"/>
          </p:cNvSpPr>
          <p:nvPr>
            <p:ph type="ftr" sz="quarter" idx="11"/>
          </p:nvPr>
        </p:nvSpPr>
        <p:spPr/>
        <p:txBody>
          <a:bodyPr/>
          <a:lstStyle/>
          <a:p>
            <a:endParaRPr lang="sv-SE" dirty="0"/>
          </a:p>
        </p:txBody>
      </p:sp>
      <p:sp>
        <p:nvSpPr>
          <p:cNvPr id="10" name="Platshållare för bildnummer 9"/>
          <p:cNvSpPr>
            <a:spLocks noGrp="1"/>
          </p:cNvSpPr>
          <p:nvPr>
            <p:ph type="sldNum" sz="quarter" idx="12"/>
          </p:nvPr>
        </p:nvSpPr>
        <p:spPr/>
        <p:txBody>
          <a:bodyPr/>
          <a:lstStyle/>
          <a:p>
            <a:r>
              <a:rPr lang="sv-SE"/>
              <a:t>Sida </a:t>
            </a:r>
            <a:fld id="{442FF2AC-5952-4A76-A4C8-7FBE2B124180}" type="slidenum">
              <a:rPr lang="sv-SE" smtClean="0"/>
              <a:pPr/>
              <a:t>‹#›</a:t>
            </a:fld>
            <a:endParaRPr lang="sv-SE" dirty="0"/>
          </a:p>
        </p:txBody>
      </p:sp>
    </p:spTree>
    <p:extLst>
      <p:ext uri="{BB962C8B-B14F-4D97-AF65-F5344CB8AC3E}">
        <p14:creationId xmlns:p14="http://schemas.microsoft.com/office/powerpoint/2010/main" val="2570286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lodrät text">
    <p:spTree>
      <p:nvGrpSpPr>
        <p:cNvPr id="1" name=""/>
        <p:cNvGrpSpPr/>
        <p:nvPr/>
      </p:nvGrpSpPr>
      <p:grpSpPr>
        <a:xfrm>
          <a:off x="0" y="0"/>
          <a:ext cx="0" cy="0"/>
          <a:chOff x="0" y="0"/>
          <a:chExt cx="0" cy="0"/>
        </a:xfrm>
      </p:grpSpPr>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37B8C782-2B85-427F-87EE-2B562690B968}" type="datetime1">
              <a:rPr lang="sv-SE" smtClean="0"/>
              <a:pPr/>
              <a:t>2024-12-19</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r>
              <a:rPr lang="sv-SE"/>
              <a:t>Sida </a:t>
            </a:r>
            <a:fld id="{442FF2AC-5952-4A76-A4C8-7FBE2B124180}" type="slidenum">
              <a:rPr lang="sv-SE" smtClean="0"/>
              <a:pPr/>
              <a:t>‹#›</a:t>
            </a:fld>
            <a:endParaRPr lang="sv-SE" dirty="0"/>
          </a:p>
        </p:txBody>
      </p:sp>
      <p:sp>
        <p:nvSpPr>
          <p:cNvPr id="4" name="Rubrik 3"/>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a:t>Klicka här för att ändra format</a:t>
            </a:r>
            <a:endParaRPr lang="sv-SE" dirty="0"/>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37B8C782-2B85-427F-87EE-2B562690B968}" type="datetime1">
              <a:rPr lang="sv-SE" smtClean="0"/>
              <a:pPr/>
              <a:t>2024-12-19</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r>
              <a:rPr lang="sv-SE"/>
              <a:t>Sida </a:t>
            </a:r>
            <a:fld id="{442FF2AC-5952-4A76-A4C8-7FBE2B124180}" type="slidenum">
              <a:rPr lang="sv-SE" smtClean="0"/>
              <a:pPr/>
              <a:t>‹#›</a:t>
            </a:fld>
            <a:endParaRPr lang="sv-S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ista sida - kontaktuppgifter">
    <p:spTree>
      <p:nvGrpSpPr>
        <p:cNvPr id="1" name=""/>
        <p:cNvGrpSpPr/>
        <p:nvPr/>
      </p:nvGrpSpPr>
      <p:grpSpPr>
        <a:xfrm>
          <a:off x="0" y="0"/>
          <a:ext cx="0" cy="0"/>
          <a:chOff x="0" y="0"/>
          <a:chExt cx="0" cy="0"/>
        </a:xfrm>
      </p:grpSpPr>
      <p:pic>
        <p:nvPicPr>
          <p:cNvPr id="2" name="Bildobjekt 1" descr="Ludvika kommuns logotyp" title="Ludvika kommu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2000" y="5935836"/>
            <a:ext cx="2160000" cy="725255"/>
          </a:xfrm>
          <a:prstGeom prst="rect">
            <a:avLst/>
          </a:prstGeom>
        </p:spPr>
      </p:pic>
      <p:pic>
        <p:nvPicPr>
          <p:cNvPr id="4" name="Bildobjekt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5747583"/>
          </a:xfrm>
          <a:prstGeom prst="rect">
            <a:avLst/>
          </a:prstGeom>
        </p:spPr>
      </p:pic>
      <p:sp>
        <p:nvSpPr>
          <p:cNvPr id="7" name="Platshållare för text 5"/>
          <p:cNvSpPr>
            <a:spLocks noGrp="1"/>
          </p:cNvSpPr>
          <p:nvPr>
            <p:ph type="body" sz="quarter" idx="11" hasCustomPrompt="1"/>
          </p:nvPr>
        </p:nvSpPr>
        <p:spPr>
          <a:xfrm>
            <a:off x="2843808" y="1916832"/>
            <a:ext cx="3383955" cy="1584077"/>
          </a:xfrm>
        </p:spPr>
        <p:txBody>
          <a:bodyPr/>
          <a:lstStyle>
            <a:lvl1pPr marL="0" indent="0">
              <a:buNone/>
              <a:defRPr lang="sv-SE" sz="1800" baseline="0" smtClean="0"/>
            </a:lvl1pPr>
          </a:lstStyle>
          <a:p>
            <a:r>
              <a:rPr lang="sv-SE" dirty="0"/>
              <a:t>För- och efternamn</a:t>
            </a:r>
            <a:br>
              <a:rPr lang="sv-SE" dirty="0"/>
            </a:br>
            <a:r>
              <a:rPr lang="sv-SE" dirty="0"/>
              <a:t>Telefon</a:t>
            </a:r>
            <a:br>
              <a:rPr lang="sv-SE" dirty="0"/>
            </a:br>
            <a:r>
              <a:rPr lang="sv-SE" dirty="0"/>
              <a:t>E-post </a:t>
            </a:r>
          </a:p>
        </p:txBody>
      </p:sp>
      <p:sp>
        <p:nvSpPr>
          <p:cNvPr id="8" name="textruta 7"/>
          <p:cNvSpPr txBox="1"/>
          <p:nvPr userDrawn="1"/>
        </p:nvSpPr>
        <p:spPr>
          <a:xfrm>
            <a:off x="2843808" y="1340768"/>
            <a:ext cx="3384376" cy="523220"/>
          </a:xfrm>
          <a:prstGeom prst="rect">
            <a:avLst/>
          </a:prstGeom>
          <a:noFill/>
        </p:spPr>
        <p:txBody>
          <a:bodyPr wrap="square" rtlCol="0">
            <a:spAutoFit/>
          </a:bodyPr>
          <a:lstStyle/>
          <a:p>
            <a:r>
              <a:rPr lang="sv-SE" sz="2800" dirty="0">
                <a:latin typeface="+mj-lt"/>
              </a:rPr>
              <a:t>Kontakt:</a:t>
            </a:r>
          </a:p>
        </p:txBody>
      </p:sp>
    </p:spTree>
    <p:extLst>
      <p:ext uri="{BB962C8B-B14F-4D97-AF65-F5344CB8AC3E}">
        <p14:creationId xmlns:p14="http://schemas.microsoft.com/office/powerpoint/2010/main" val="1154354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sta sida">
    <p:spTree>
      <p:nvGrpSpPr>
        <p:cNvPr id="1" name=""/>
        <p:cNvGrpSpPr/>
        <p:nvPr/>
      </p:nvGrpSpPr>
      <p:grpSpPr>
        <a:xfrm>
          <a:off x="0" y="0"/>
          <a:ext cx="0" cy="0"/>
          <a:chOff x="0" y="0"/>
          <a:chExt cx="0" cy="0"/>
        </a:xfrm>
      </p:grpSpPr>
      <p:pic>
        <p:nvPicPr>
          <p:cNvPr id="2" name="Bildobjekt 1" descr="Ludvika kommuns logotyp" title="Ludvika kommu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92000" y="5935836"/>
            <a:ext cx="2160000" cy="725255"/>
          </a:xfrm>
          <a:prstGeom prst="rect">
            <a:avLst/>
          </a:prstGeom>
        </p:spPr>
      </p:pic>
      <p:sp>
        <p:nvSpPr>
          <p:cNvPr id="5" name="Platshållare för bild 4"/>
          <p:cNvSpPr>
            <a:spLocks noGrp="1"/>
          </p:cNvSpPr>
          <p:nvPr>
            <p:ph type="pic" sz="quarter" idx="10" hasCustomPrompt="1"/>
          </p:nvPr>
        </p:nvSpPr>
        <p:spPr>
          <a:xfrm>
            <a:off x="0" y="0"/>
            <a:ext cx="9144000" cy="5661025"/>
          </a:xfrm>
        </p:spPr>
        <p:txBody>
          <a:bodyPr/>
          <a:lstStyle>
            <a:lvl1pPr>
              <a:defRPr baseline="0"/>
            </a:lvl1pPr>
          </a:lstStyle>
          <a:p>
            <a:r>
              <a:rPr lang="sv-SE" dirty="0"/>
              <a:t>Klicka på ikonen för att infoga en slutbild från mappen W:\Mallar\2015\Presentationer\Bilder</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B385EC95-7BC0-40CF-B261-7F1911D90D48}" type="datetimeFigureOut">
              <a:rPr lang="sv-SE" smtClean="0"/>
              <a:t>2024-12-19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8FD6265-0B1E-442F-A928-7612ABF8FD7D}" type="slidenum">
              <a:rPr lang="sv-SE" smtClean="0"/>
              <a:t>‹#›</a:t>
            </a:fld>
            <a:endParaRPr lang="sv-SE"/>
          </a:p>
        </p:txBody>
      </p:sp>
    </p:spTree>
    <p:extLst>
      <p:ext uri="{BB962C8B-B14F-4D97-AF65-F5344CB8AC3E}">
        <p14:creationId xmlns:p14="http://schemas.microsoft.com/office/powerpoint/2010/main" val="2397821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385EC95-7BC0-40CF-B261-7F1911D90D48}" type="datetimeFigureOut">
              <a:rPr lang="sv-SE" smtClean="0"/>
              <a:t>2024-12-19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8FD6265-0B1E-442F-A928-7612ABF8FD7D}" type="slidenum">
              <a:rPr lang="sv-SE" smtClean="0"/>
              <a:t>‹#›</a:t>
            </a:fld>
            <a:endParaRPr lang="sv-SE"/>
          </a:p>
        </p:txBody>
      </p:sp>
    </p:spTree>
    <p:extLst>
      <p:ext uri="{BB962C8B-B14F-4D97-AF65-F5344CB8AC3E}">
        <p14:creationId xmlns:p14="http://schemas.microsoft.com/office/powerpoint/2010/main" val="354943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B385EC95-7BC0-40CF-B261-7F1911D90D48}" type="datetimeFigureOut">
              <a:rPr lang="sv-SE" smtClean="0"/>
              <a:t>2024-12-19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8FD6265-0B1E-442F-A928-7612ABF8FD7D}" type="slidenum">
              <a:rPr lang="sv-SE" smtClean="0"/>
              <a:t>‹#›</a:t>
            </a:fld>
            <a:endParaRPr lang="sv-SE"/>
          </a:p>
        </p:txBody>
      </p:sp>
    </p:spTree>
    <p:extLst>
      <p:ext uri="{BB962C8B-B14F-4D97-AF65-F5344CB8AC3E}">
        <p14:creationId xmlns:p14="http://schemas.microsoft.com/office/powerpoint/2010/main" val="2600094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28650" y="1825625"/>
            <a:ext cx="386715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825625"/>
            <a:ext cx="386715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385EC95-7BC0-40CF-B261-7F1911D90D48}" type="datetimeFigureOut">
              <a:rPr lang="sv-SE" smtClean="0"/>
              <a:t>2024-12-19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8FD6265-0B1E-442F-A928-7612ABF8FD7D}" type="slidenum">
              <a:rPr lang="sv-SE" smtClean="0"/>
              <a:t>‹#›</a:t>
            </a:fld>
            <a:endParaRPr lang="sv-SE"/>
          </a:p>
        </p:txBody>
      </p:sp>
    </p:spTree>
    <p:extLst>
      <p:ext uri="{BB962C8B-B14F-4D97-AF65-F5344CB8AC3E}">
        <p14:creationId xmlns:p14="http://schemas.microsoft.com/office/powerpoint/2010/main" val="1620887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Rubrikbild">
    <p:bg>
      <p:bgPr>
        <a:solidFill>
          <a:srgbClr val="DAAA00"/>
        </a:solidFill>
        <a:effectLst/>
      </p:bgPr>
    </p:bg>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47600" y="404664"/>
            <a:ext cx="2848800" cy="1802614"/>
          </a:xfrm>
          <a:prstGeom prst="rect">
            <a:avLst/>
          </a:prstGeom>
        </p:spPr>
      </p:pic>
      <p:sp>
        <p:nvSpPr>
          <p:cNvPr id="2" name="textruta 1"/>
          <p:cNvSpPr txBox="1"/>
          <p:nvPr userDrawn="1"/>
        </p:nvSpPr>
        <p:spPr>
          <a:xfrm>
            <a:off x="899592" y="2204864"/>
            <a:ext cx="73448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800" dirty="0">
                <a:solidFill>
                  <a:schemeClr val="bg1"/>
                </a:solidFill>
                <a:latin typeface="+mj-lt"/>
              </a:rPr>
              <a:t>Relationer | Glädje | Lärande | Driv </a:t>
            </a:r>
          </a:p>
          <a:p>
            <a:endParaRPr lang="sv-SE" dirty="0"/>
          </a:p>
        </p:txBody>
      </p:sp>
    </p:spTree>
    <p:extLst>
      <p:ext uri="{BB962C8B-B14F-4D97-AF65-F5344CB8AC3E}">
        <p14:creationId xmlns:p14="http://schemas.microsoft.com/office/powerpoint/2010/main" val="725903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30238" y="365125"/>
            <a:ext cx="7886700" cy="1325563"/>
          </a:xfrm>
        </p:spPr>
        <p:txBody>
          <a:bodyPr/>
          <a:lstStyle/>
          <a:p>
            <a:r>
              <a:rPr lang="sv-SE"/>
              <a:t>Klicka här för att ändra format</a:t>
            </a:r>
          </a:p>
        </p:txBody>
      </p:sp>
      <p:sp>
        <p:nvSpPr>
          <p:cNvPr id="3" name="Platshållare för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630238" y="2505075"/>
            <a:ext cx="386873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629150" y="2505075"/>
            <a:ext cx="38877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385EC95-7BC0-40CF-B261-7F1911D90D48}" type="datetimeFigureOut">
              <a:rPr lang="sv-SE" smtClean="0"/>
              <a:t>2024-12-19</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8FD6265-0B1E-442F-A928-7612ABF8FD7D}" type="slidenum">
              <a:rPr lang="sv-SE" smtClean="0"/>
              <a:t>‹#›</a:t>
            </a:fld>
            <a:endParaRPr lang="sv-SE"/>
          </a:p>
        </p:txBody>
      </p:sp>
    </p:spTree>
    <p:extLst>
      <p:ext uri="{BB962C8B-B14F-4D97-AF65-F5344CB8AC3E}">
        <p14:creationId xmlns:p14="http://schemas.microsoft.com/office/powerpoint/2010/main" val="2353194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385EC95-7BC0-40CF-B261-7F1911D90D48}" type="datetimeFigureOut">
              <a:rPr lang="sv-SE" smtClean="0"/>
              <a:t>2024-12-19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8FD6265-0B1E-442F-A928-7612ABF8FD7D}" type="slidenum">
              <a:rPr lang="sv-SE" smtClean="0"/>
              <a:t>‹#›</a:t>
            </a:fld>
            <a:endParaRPr lang="sv-SE"/>
          </a:p>
        </p:txBody>
      </p:sp>
    </p:spTree>
    <p:extLst>
      <p:ext uri="{BB962C8B-B14F-4D97-AF65-F5344CB8AC3E}">
        <p14:creationId xmlns:p14="http://schemas.microsoft.com/office/powerpoint/2010/main" val="1033270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385EC95-7BC0-40CF-B261-7F1911D90D48}" type="datetimeFigureOut">
              <a:rPr lang="sv-SE" smtClean="0"/>
              <a:t>2024-12-19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8FD6265-0B1E-442F-A928-7612ABF8FD7D}" type="slidenum">
              <a:rPr lang="sv-SE" smtClean="0"/>
              <a:t>‹#›</a:t>
            </a:fld>
            <a:endParaRPr lang="sv-SE"/>
          </a:p>
        </p:txBody>
      </p:sp>
    </p:spTree>
    <p:extLst>
      <p:ext uri="{BB962C8B-B14F-4D97-AF65-F5344CB8AC3E}">
        <p14:creationId xmlns:p14="http://schemas.microsoft.com/office/powerpoint/2010/main" val="2792208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B385EC95-7BC0-40CF-B261-7F1911D90D48}" type="datetimeFigureOut">
              <a:rPr lang="sv-SE" smtClean="0"/>
              <a:t>2024-12-19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8FD6265-0B1E-442F-A928-7612ABF8FD7D}" type="slidenum">
              <a:rPr lang="sv-SE" smtClean="0"/>
              <a:t>‹#›</a:t>
            </a:fld>
            <a:endParaRPr lang="sv-SE"/>
          </a:p>
        </p:txBody>
      </p:sp>
    </p:spTree>
    <p:extLst>
      <p:ext uri="{BB962C8B-B14F-4D97-AF65-F5344CB8AC3E}">
        <p14:creationId xmlns:p14="http://schemas.microsoft.com/office/powerpoint/2010/main" val="1934253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B385EC95-7BC0-40CF-B261-7F1911D90D48}" type="datetimeFigureOut">
              <a:rPr lang="sv-SE" smtClean="0"/>
              <a:t>2024-12-19</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8FD6265-0B1E-442F-A928-7612ABF8FD7D}" type="slidenum">
              <a:rPr lang="sv-SE" smtClean="0"/>
              <a:t>‹#›</a:t>
            </a:fld>
            <a:endParaRPr lang="sv-SE"/>
          </a:p>
        </p:txBody>
      </p:sp>
    </p:spTree>
    <p:extLst>
      <p:ext uri="{BB962C8B-B14F-4D97-AF65-F5344CB8AC3E}">
        <p14:creationId xmlns:p14="http://schemas.microsoft.com/office/powerpoint/2010/main" val="1413785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385EC95-7BC0-40CF-B261-7F1911D90D48}" type="datetimeFigureOut">
              <a:rPr lang="sv-SE" smtClean="0"/>
              <a:t>2024-12-19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8FD6265-0B1E-442F-A928-7612ABF8FD7D}" type="slidenum">
              <a:rPr lang="sv-SE" smtClean="0"/>
              <a:t>‹#›</a:t>
            </a:fld>
            <a:endParaRPr lang="sv-SE"/>
          </a:p>
        </p:txBody>
      </p:sp>
    </p:spTree>
    <p:extLst>
      <p:ext uri="{BB962C8B-B14F-4D97-AF65-F5344CB8AC3E}">
        <p14:creationId xmlns:p14="http://schemas.microsoft.com/office/powerpoint/2010/main" val="2964760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365125"/>
            <a:ext cx="1971675"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28650" y="365125"/>
            <a:ext cx="5762625"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385EC95-7BC0-40CF-B261-7F1911D90D48}" type="datetimeFigureOut">
              <a:rPr lang="sv-SE" smtClean="0"/>
              <a:t>2024-12-19</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8FD6265-0B1E-442F-A928-7612ABF8FD7D}" type="slidenum">
              <a:rPr lang="sv-SE" smtClean="0"/>
              <a:t>‹#›</a:t>
            </a:fld>
            <a:endParaRPr lang="sv-SE"/>
          </a:p>
        </p:txBody>
      </p:sp>
    </p:spTree>
    <p:extLst>
      <p:ext uri="{BB962C8B-B14F-4D97-AF65-F5344CB8AC3E}">
        <p14:creationId xmlns:p14="http://schemas.microsoft.com/office/powerpoint/2010/main" val="3701347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Rubrikbild">
    <p:bg>
      <p:bgPr>
        <a:solidFill>
          <a:srgbClr val="DAAA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531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37B8C782-2B85-427F-87EE-2B562690B968}" type="datetime1">
              <a:rPr lang="sv-SE" smtClean="0"/>
              <a:pPr/>
              <a:t>2024-12-19</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r>
              <a:rPr lang="sv-SE"/>
              <a:t>Sida </a:t>
            </a:r>
            <a:fld id="{442FF2AC-5952-4A76-A4C8-7FBE2B124180}" type="slidenum">
              <a:rPr lang="sv-SE" smtClean="0"/>
              <a:pPr/>
              <a:t>‹#›</a:t>
            </a:fld>
            <a:endParaRPr lang="sv-SE" dirty="0"/>
          </a:p>
        </p:txBody>
      </p:sp>
      <p:sp>
        <p:nvSpPr>
          <p:cNvPr id="4" name="Rubrik 3"/>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a:solidFill>
            <a:schemeClr val="bg1"/>
          </a:solidFill>
        </p:spPr>
        <p:txBody>
          <a:bodyPr anchor="t"/>
          <a:lstStyle>
            <a:lvl1pPr algn="l">
              <a:defRPr sz="4000" b="0" cap="all">
                <a:solidFill>
                  <a:schemeClr val="tx1"/>
                </a:solidFill>
              </a:defRPr>
            </a:lvl1pPr>
          </a:lstStyle>
          <a:p>
            <a:r>
              <a:rPr lang="sv-SE"/>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7" name="Platshållare för datum 6"/>
          <p:cNvSpPr>
            <a:spLocks noGrp="1"/>
          </p:cNvSpPr>
          <p:nvPr>
            <p:ph type="dt" sz="half" idx="10"/>
          </p:nvPr>
        </p:nvSpPr>
        <p:spPr/>
        <p:txBody>
          <a:bodyPr/>
          <a:lstStyle/>
          <a:p>
            <a:fld id="{37B8C782-2B85-427F-87EE-2B562690B968}" type="datetime1">
              <a:rPr lang="sv-SE" smtClean="0"/>
              <a:pPr/>
              <a:t>2024-12-19</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r>
              <a:rPr lang="sv-SE"/>
              <a:t>Sida </a:t>
            </a:r>
            <a:fld id="{442FF2AC-5952-4A76-A4C8-7FBE2B124180}" type="slidenum">
              <a:rPr lang="sv-SE" smtClean="0"/>
              <a:pPr/>
              <a:t>‹#›</a:t>
            </a:fld>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457200" y="1422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648200" y="14220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Platshållare för datum 7"/>
          <p:cNvSpPr>
            <a:spLocks noGrp="1"/>
          </p:cNvSpPr>
          <p:nvPr>
            <p:ph type="dt" sz="half" idx="10"/>
          </p:nvPr>
        </p:nvSpPr>
        <p:spPr/>
        <p:txBody>
          <a:bodyPr/>
          <a:lstStyle/>
          <a:p>
            <a:fld id="{37B8C782-2B85-427F-87EE-2B562690B968}" type="datetime1">
              <a:rPr lang="sv-SE" smtClean="0"/>
              <a:pPr/>
              <a:t>2024-12-19</a:t>
            </a:fld>
            <a:endParaRPr lang="sv-SE" dirty="0"/>
          </a:p>
        </p:txBody>
      </p:sp>
      <p:sp>
        <p:nvSpPr>
          <p:cNvPr id="9" name="Platshållare för sidfot 8"/>
          <p:cNvSpPr>
            <a:spLocks noGrp="1"/>
          </p:cNvSpPr>
          <p:nvPr>
            <p:ph type="ftr" sz="quarter" idx="11"/>
          </p:nvPr>
        </p:nvSpPr>
        <p:spPr/>
        <p:txBody>
          <a:bodyPr/>
          <a:lstStyle/>
          <a:p>
            <a:endParaRPr lang="sv-SE" dirty="0"/>
          </a:p>
        </p:txBody>
      </p:sp>
      <p:sp>
        <p:nvSpPr>
          <p:cNvPr id="10" name="Platshållare för bildnummer 9"/>
          <p:cNvSpPr>
            <a:spLocks noGrp="1"/>
          </p:cNvSpPr>
          <p:nvPr>
            <p:ph type="sldNum" sz="quarter" idx="12"/>
          </p:nvPr>
        </p:nvSpPr>
        <p:spPr/>
        <p:txBody>
          <a:bodyPr/>
          <a:lstStyle/>
          <a:p>
            <a:r>
              <a:rPr lang="sv-SE"/>
              <a:t>Sida </a:t>
            </a:r>
            <a:fld id="{442FF2AC-5952-4A76-A4C8-7FBE2B124180}" type="slidenum">
              <a:rPr lang="sv-SE" smtClean="0"/>
              <a:pPr/>
              <a:t>‹#›</a:t>
            </a:fld>
            <a:endParaRPr lang="sv-SE" dirty="0"/>
          </a:p>
        </p:txBody>
      </p:sp>
      <p:sp>
        <p:nvSpPr>
          <p:cNvPr id="5" name="Rubrik 4"/>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57200" y="1422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457200" y="206894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645025" y="1422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645025" y="206894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datum 9"/>
          <p:cNvSpPr>
            <a:spLocks noGrp="1"/>
          </p:cNvSpPr>
          <p:nvPr>
            <p:ph type="dt" sz="half" idx="10"/>
          </p:nvPr>
        </p:nvSpPr>
        <p:spPr/>
        <p:txBody>
          <a:bodyPr/>
          <a:lstStyle/>
          <a:p>
            <a:fld id="{37B8C782-2B85-427F-87EE-2B562690B968}" type="datetime1">
              <a:rPr lang="sv-SE" smtClean="0"/>
              <a:pPr/>
              <a:t>2024-12-19</a:t>
            </a:fld>
            <a:endParaRPr lang="sv-SE" dirty="0"/>
          </a:p>
        </p:txBody>
      </p:sp>
      <p:sp>
        <p:nvSpPr>
          <p:cNvPr id="11" name="Platshållare för sidfot 10"/>
          <p:cNvSpPr>
            <a:spLocks noGrp="1"/>
          </p:cNvSpPr>
          <p:nvPr>
            <p:ph type="ftr" sz="quarter" idx="11"/>
          </p:nvPr>
        </p:nvSpPr>
        <p:spPr/>
        <p:txBody>
          <a:bodyPr/>
          <a:lstStyle/>
          <a:p>
            <a:endParaRPr lang="sv-SE" dirty="0"/>
          </a:p>
        </p:txBody>
      </p:sp>
      <p:sp>
        <p:nvSpPr>
          <p:cNvPr id="12" name="Platshållare för bildnummer 11"/>
          <p:cNvSpPr>
            <a:spLocks noGrp="1"/>
          </p:cNvSpPr>
          <p:nvPr>
            <p:ph type="sldNum" sz="quarter" idx="12"/>
          </p:nvPr>
        </p:nvSpPr>
        <p:spPr/>
        <p:txBody>
          <a:bodyPr/>
          <a:lstStyle/>
          <a:p>
            <a:r>
              <a:rPr lang="sv-SE"/>
              <a:t>Sida </a:t>
            </a:r>
            <a:fld id="{442FF2AC-5952-4A76-A4C8-7FBE2B124180}" type="slidenum">
              <a:rPr lang="sv-SE" smtClean="0"/>
              <a:pPr/>
              <a:t>‹#›</a:t>
            </a:fld>
            <a:endParaRPr lang="sv-SE" dirty="0"/>
          </a:p>
        </p:txBody>
      </p:sp>
      <p:sp>
        <p:nvSpPr>
          <p:cNvPr id="7" name="Rubrik 6"/>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Platshållare för datum 5"/>
          <p:cNvSpPr>
            <a:spLocks noGrp="1"/>
          </p:cNvSpPr>
          <p:nvPr>
            <p:ph type="dt" sz="half" idx="10"/>
          </p:nvPr>
        </p:nvSpPr>
        <p:spPr/>
        <p:txBody>
          <a:bodyPr/>
          <a:lstStyle/>
          <a:p>
            <a:fld id="{37B8C782-2B85-427F-87EE-2B562690B968}" type="datetime1">
              <a:rPr lang="sv-SE" smtClean="0"/>
              <a:pPr/>
              <a:t>2024-12-19</a:t>
            </a:fld>
            <a:endParaRPr lang="sv-SE" dirty="0"/>
          </a:p>
        </p:txBody>
      </p:sp>
      <p:sp>
        <p:nvSpPr>
          <p:cNvPr id="7" name="Platshållare för sidfot 6"/>
          <p:cNvSpPr>
            <a:spLocks noGrp="1"/>
          </p:cNvSpPr>
          <p:nvPr>
            <p:ph type="ftr" sz="quarter" idx="11"/>
          </p:nvPr>
        </p:nvSpPr>
        <p:spPr/>
        <p:txBody>
          <a:bodyPr/>
          <a:lstStyle/>
          <a:p>
            <a:endParaRPr lang="sv-SE" dirty="0"/>
          </a:p>
        </p:txBody>
      </p:sp>
      <p:sp>
        <p:nvSpPr>
          <p:cNvPr id="8" name="Platshållare för bildnummer 7"/>
          <p:cNvSpPr>
            <a:spLocks noGrp="1"/>
          </p:cNvSpPr>
          <p:nvPr>
            <p:ph type="sldNum" sz="quarter" idx="12"/>
          </p:nvPr>
        </p:nvSpPr>
        <p:spPr/>
        <p:txBody>
          <a:bodyPr/>
          <a:lstStyle/>
          <a:p>
            <a:r>
              <a:rPr lang="sv-SE"/>
              <a:t>Sida </a:t>
            </a:r>
            <a:fld id="{442FF2AC-5952-4A76-A4C8-7FBE2B124180}" type="slidenum">
              <a:rPr lang="sv-SE" smtClean="0"/>
              <a:pPr/>
              <a:t>‹#›</a:t>
            </a:fld>
            <a:endParaRPr lang="sv-SE" dirty="0"/>
          </a:p>
        </p:txBody>
      </p:sp>
      <p:sp>
        <p:nvSpPr>
          <p:cNvPr id="3" name="Rubrik 2"/>
          <p:cNvSpPr>
            <a:spLocks noGrp="1"/>
          </p:cNvSpPr>
          <p:nvPr>
            <p:ph type="title"/>
          </p:nvPr>
        </p:nvSpPr>
        <p:spPr/>
        <p:txBody>
          <a:bodyPr/>
          <a:lstStyle/>
          <a:p>
            <a:r>
              <a:rPr lang="sv-SE"/>
              <a:t>Klicka här för att ändra format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37B8C782-2B85-427F-87EE-2B562690B968}" type="datetime1">
              <a:rPr lang="sv-SE" smtClean="0"/>
              <a:pPr/>
              <a:t>2024-12-19</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r>
              <a:rPr lang="sv-SE"/>
              <a:t>Sida </a:t>
            </a:r>
            <a:fld id="{442FF2AC-5952-4A76-A4C8-7FBE2B124180}" type="slidenum">
              <a:rPr lang="sv-SE" smtClean="0"/>
              <a:pPr/>
              <a:t>‹#›</a:t>
            </a:fld>
            <a:endParaRPr lang="sv-S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57200" y="14220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1105272" y="6516000"/>
            <a:ext cx="720000" cy="216000"/>
          </a:xfrm>
          <a:prstGeom prst="rect">
            <a:avLst/>
          </a:prstGeom>
        </p:spPr>
        <p:txBody>
          <a:bodyPr vert="horz" lIns="91440" tIns="45720" rIns="91440" bIns="45720" rtlCol="0" anchor="b"/>
          <a:lstStyle>
            <a:lvl1pPr algn="l">
              <a:defRPr sz="800">
                <a:solidFill>
                  <a:schemeClr val="tx1"/>
                </a:solidFill>
                <a:latin typeface="+mn-lt"/>
                <a:cs typeface="Arial" pitchFamily="34" charset="0"/>
              </a:defRPr>
            </a:lvl1pPr>
          </a:lstStyle>
          <a:p>
            <a:fld id="{37B8C782-2B85-427F-87EE-2B562690B968}" type="datetime1">
              <a:rPr lang="sv-SE" smtClean="0"/>
              <a:pPr/>
              <a:t>2024-12-19</a:t>
            </a:fld>
            <a:endParaRPr lang="sv-SE" dirty="0"/>
          </a:p>
        </p:txBody>
      </p:sp>
      <p:sp>
        <p:nvSpPr>
          <p:cNvPr id="5" name="Platshållare för sidfot 4"/>
          <p:cNvSpPr>
            <a:spLocks noGrp="1"/>
          </p:cNvSpPr>
          <p:nvPr>
            <p:ph type="ftr" sz="quarter" idx="3"/>
          </p:nvPr>
        </p:nvSpPr>
        <p:spPr>
          <a:xfrm>
            <a:off x="2267744" y="6300000"/>
            <a:ext cx="4536504" cy="432000"/>
          </a:xfrm>
          <a:prstGeom prst="rect">
            <a:avLst/>
          </a:prstGeom>
        </p:spPr>
        <p:txBody>
          <a:bodyPr vert="horz" lIns="91440" tIns="45720" rIns="91440" bIns="45720" rtlCol="0" anchor="b"/>
          <a:lstStyle>
            <a:lvl1pPr algn="ctr">
              <a:defRPr sz="800">
                <a:solidFill>
                  <a:schemeClr val="tx1"/>
                </a:solidFill>
                <a:latin typeface="+mn-lt"/>
                <a:cs typeface="Arial" pitchFamily="34" charset="0"/>
              </a:defRPr>
            </a:lvl1pPr>
          </a:lstStyle>
          <a:p>
            <a:endParaRPr lang="sv-SE" dirty="0"/>
          </a:p>
        </p:txBody>
      </p:sp>
      <p:sp>
        <p:nvSpPr>
          <p:cNvPr id="6" name="Platshållare för bildnummer 5"/>
          <p:cNvSpPr>
            <a:spLocks noGrp="1"/>
          </p:cNvSpPr>
          <p:nvPr>
            <p:ph type="sldNum" sz="quarter" idx="4"/>
          </p:nvPr>
        </p:nvSpPr>
        <p:spPr>
          <a:xfrm>
            <a:off x="467544" y="6516000"/>
            <a:ext cx="576000" cy="216000"/>
          </a:xfrm>
          <a:prstGeom prst="rect">
            <a:avLst/>
          </a:prstGeom>
        </p:spPr>
        <p:txBody>
          <a:bodyPr vert="horz" lIns="91440" tIns="45720" rIns="91440" bIns="45720" rtlCol="0" anchor="b"/>
          <a:lstStyle>
            <a:lvl1pPr algn="l">
              <a:defRPr sz="800">
                <a:solidFill>
                  <a:schemeClr val="tx1"/>
                </a:solidFill>
                <a:latin typeface="+mn-lt"/>
                <a:cs typeface="Arial" pitchFamily="34" charset="0"/>
              </a:defRPr>
            </a:lvl1pPr>
          </a:lstStyle>
          <a:p>
            <a:r>
              <a:rPr lang="sv-SE" dirty="0"/>
              <a:t>Sida </a:t>
            </a:r>
            <a:fld id="{442FF2AC-5952-4A76-A4C8-7FBE2B124180}" type="slidenum">
              <a:rPr lang="sv-SE" smtClean="0"/>
              <a:pPr/>
              <a:t>‹#›</a:t>
            </a:fld>
            <a:endParaRPr lang="sv-SE" dirty="0"/>
          </a:p>
        </p:txBody>
      </p:sp>
      <p:pic>
        <p:nvPicPr>
          <p:cNvPr id="7" name="Bildobjekt 6" descr="Ludvika kommuns logotyp" title="Ludvika kommun"/>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64288" y="6237312"/>
            <a:ext cx="1541250" cy="517500"/>
          </a:xfrm>
          <a:prstGeom prst="rect">
            <a:avLst/>
          </a:prstGeom>
        </p:spPr>
      </p:pic>
      <p:sp>
        <p:nvSpPr>
          <p:cNvPr id="8" name="Platshållare för rubrik 7"/>
          <p:cNvSpPr>
            <a:spLocks noGrp="1"/>
          </p:cNvSpPr>
          <p:nvPr>
            <p:ph type="title"/>
          </p:nvPr>
        </p:nvSpPr>
        <p:spPr>
          <a:xfrm>
            <a:off x="0" y="475200"/>
            <a:ext cx="9144000" cy="648000"/>
          </a:xfrm>
          <a:prstGeom prst="rect">
            <a:avLst/>
          </a:prstGeom>
          <a:solidFill>
            <a:schemeClr val="accent1"/>
          </a:solidFill>
        </p:spPr>
        <p:txBody>
          <a:bodyPr vert="horz" lIns="450000" tIns="45720" rIns="450000" bIns="45720" rtlCol="0" anchor="ctr">
            <a:normAutofit/>
          </a:bodyPr>
          <a:lstStyle/>
          <a:p>
            <a:r>
              <a:rPr lang="sv-SE" dirty="0"/>
              <a:t>Klicka här för att ändra format</a:t>
            </a:r>
          </a:p>
        </p:txBody>
      </p:sp>
      <p:pic>
        <p:nvPicPr>
          <p:cNvPr id="9" name="Bildobjekt 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rot="11871621">
            <a:off x="6573664" y="-299348"/>
            <a:ext cx="3662312" cy="3708445"/>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68" r:id="rId2"/>
    <p:sldLayoutId id="2147483669" r:id="rId3"/>
    <p:sldLayoutId id="2147483650" r:id="rId4"/>
    <p:sldLayoutId id="2147483651" r:id="rId5"/>
    <p:sldLayoutId id="2147483652" r:id="rId6"/>
    <p:sldLayoutId id="2147483653" r:id="rId7"/>
    <p:sldLayoutId id="2147483654" r:id="rId8"/>
    <p:sldLayoutId id="2147483655" r:id="rId9"/>
    <p:sldLayoutId id="2147483656" r:id="rId10"/>
    <p:sldLayoutId id="2147483667" r:id="rId11"/>
    <p:sldLayoutId id="2147483658" r:id="rId12"/>
    <p:sldLayoutId id="2147483659" r:id="rId13"/>
    <p:sldLayoutId id="2147483665" r:id="rId14"/>
    <p:sldLayoutId id="2147483660" r:id="rId15"/>
  </p:sldLayoutIdLst>
  <p:hf hdr="0"/>
  <p:txStyles>
    <p:titleStyle>
      <a:lvl1pPr marL="0" indent="0" algn="l" defTabSz="914400" rtl="0" eaLnBrk="1" latinLnBrk="0" hangingPunct="1">
        <a:spcBef>
          <a:spcPct val="0"/>
        </a:spcBef>
        <a:buNone/>
        <a:defRPr sz="4400" kern="1200">
          <a:solidFill>
            <a:schemeClr val="bg1"/>
          </a:solidFill>
          <a:latin typeface="+mj-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85EC95-7BC0-40CF-B261-7F1911D90D48}" type="datetimeFigureOut">
              <a:rPr lang="sv-SE" smtClean="0"/>
              <a:t>2024-12-19</a:t>
            </a:fld>
            <a:endParaRPr lang="sv-SE"/>
          </a:p>
        </p:txBody>
      </p:sp>
      <p:sp>
        <p:nvSpPr>
          <p:cNvPr id="5" name="Platshållare för sidfot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D6265-0B1E-442F-A928-7612ABF8FD7D}" type="slidenum">
              <a:rPr lang="sv-SE" smtClean="0"/>
              <a:t>‹#›</a:t>
            </a:fld>
            <a:endParaRPr lang="sv-SE"/>
          </a:p>
        </p:txBody>
      </p:sp>
    </p:spTree>
    <p:extLst>
      <p:ext uri="{BB962C8B-B14F-4D97-AF65-F5344CB8AC3E}">
        <p14:creationId xmlns:p14="http://schemas.microsoft.com/office/powerpoint/2010/main" val="153801741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Susanne.notes@ludvika.se" TargetMode="Externa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3" Type="http://schemas.openxmlformats.org/officeDocument/2006/relationships/diagramLayout" Target="../diagrams/layout1.xml"/><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22.png"/><Relationship Id="rId5" Type="http://schemas.openxmlformats.org/officeDocument/2006/relationships/diagramColors" Target="../diagrams/colors1.xml"/><Relationship Id="rId10" Type="http://schemas.openxmlformats.org/officeDocument/2006/relationships/image" Target="../media/image21.png"/><Relationship Id="rId4" Type="http://schemas.openxmlformats.org/officeDocument/2006/relationships/diagramQuickStyle" Target="../diagrams/quickStyle1.xml"/><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socialstyrelsen.se/globalassets/sharepoint-dokument/artikelkatalog/ovrigt/2023-6-8666.pdf" TargetMode="External"/><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socialstyrelsen.se/globalassets/sharepoint-dokument/artikelkatalog/ovrigt/2023-6-8666.pdf" TargetMode="External"/><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neuro.se/forening/foereningar-a-oe/goeteborg/laestips/kompassen-artiklar/hjaelp-till-sjaelvhjaelp/del-2-lss-och-sol-vad-ingaar-och-vem-aer-beraettigad/"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hyperlink" Target="https://www.autism.se/" TargetMode="External"/><Relationship Id="rId5" Type="http://schemas.openxmlformats.org/officeDocument/2006/relationships/image" Target="../media/image36.png"/><Relationship Id="rId4" Type="http://schemas.openxmlformats.org/officeDocument/2006/relationships/hyperlink" Target="https://attention.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L0d4Nc7AN9g?si=i0E6hJj6TRi01ZO5"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sz="2800" dirty="0">
                <a:latin typeface="Times New Roman" panose="02020603050405020304" pitchFamily="18" charset="0"/>
                <a:cs typeface="Times New Roman" panose="02020603050405020304" pitchFamily="18" charset="0"/>
              </a:rPr>
              <a:t>Projekt ”Lära, växa och verka i västerbergslagen</a:t>
            </a:r>
            <a:br>
              <a:rPr lang="sv-SE" sz="2800" dirty="0">
                <a:latin typeface="Times New Roman" panose="02020603050405020304" pitchFamily="18" charset="0"/>
                <a:cs typeface="Times New Roman" panose="02020603050405020304" pitchFamily="18" charset="0"/>
              </a:rPr>
            </a:br>
            <a:r>
              <a:rPr lang="sv-SE" sz="2800" dirty="0">
                <a:latin typeface="Times New Roman" panose="02020603050405020304" pitchFamily="18" charset="0"/>
                <a:cs typeface="Times New Roman" panose="02020603050405020304" pitchFamily="18" charset="0"/>
              </a:rPr>
              <a:t>- </a:t>
            </a:r>
            <a:r>
              <a:rPr lang="sv-SE" sz="2800" dirty="0">
                <a:latin typeface="Times New Roman" panose="02020603050405020304" pitchFamily="18" charset="0"/>
                <a:ea typeface="Times New Roman" panose="02020603050405020304" pitchFamily="18" charset="0"/>
                <a:cs typeface="Times New Roman" panose="02020603050405020304" pitchFamily="18" charset="0"/>
              </a:rPr>
              <a:t>ett förvaltnings- och kommunövergripande samarbete för våra ungdomars framtid</a:t>
            </a:r>
            <a:br>
              <a:rPr lang="sv-SE" sz="2800" dirty="0">
                <a:latin typeface="Times New Roman" panose="02020603050405020304" pitchFamily="18" charset="0"/>
                <a:cs typeface="Times New Roman" panose="02020603050405020304" pitchFamily="18" charset="0"/>
              </a:rPr>
            </a:br>
            <a:endParaRPr lang="sv-SE" sz="2800" dirty="0">
              <a:latin typeface="Times New Roman" panose="02020603050405020304" pitchFamily="18" charset="0"/>
              <a:cs typeface="Times New Roman" panose="02020603050405020304" pitchFamily="18" charset="0"/>
            </a:endParaRPr>
          </a:p>
        </p:txBody>
      </p:sp>
      <p:sp>
        <p:nvSpPr>
          <p:cNvPr id="3" name="Underrubrik 2"/>
          <p:cNvSpPr>
            <a:spLocks noGrp="1"/>
          </p:cNvSpPr>
          <p:nvPr>
            <p:ph type="subTitle" idx="1"/>
          </p:nvPr>
        </p:nvSpPr>
        <p:spPr>
          <a:xfrm>
            <a:off x="1371600" y="5589240"/>
            <a:ext cx="6656784" cy="864096"/>
          </a:xfrm>
        </p:spPr>
        <p:txBody>
          <a:bodyPr>
            <a:normAutofit lnSpcReduction="10000"/>
          </a:bodyPr>
          <a:lstStyle/>
          <a:p>
            <a:r>
              <a:rPr lang="sv-SE" dirty="0">
                <a:latin typeface="Times New Roman" panose="02020603050405020304" pitchFamily="18" charset="0"/>
                <a:cs typeface="Times New Roman" panose="02020603050405020304" pitchFamily="18" charset="0"/>
              </a:rPr>
              <a:t>Susanne Notes </a:t>
            </a:r>
          </a:p>
          <a:p>
            <a:r>
              <a:rPr lang="sv-SE" dirty="0">
                <a:latin typeface="Times New Roman" panose="02020603050405020304" pitchFamily="18" charset="0"/>
                <a:cs typeface="Times New Roman" panose="02020603050405020304" pitchFamily="18" charset="0"/>
                <a:hlinkClick r:id="rId2"/>
              </a:rPr>
              <a:t>Susanne.notes@ludvika.se</a:t>
            </a:r>
            <a:endParaRPr lang="sv-SE" dirty="0">
              <a:latin typeface="Times New Roman" panose="02020603050405020304" pitchFamily="18" charset="0"/>
              <a:cs typeface="Times New Roman" panose="02020603050405020304" pitchFamily="18" charset="0"/>
            </a:endParaRPr>
          </a:p>
          <a:p>
            <a:endParaRPr lang="sv-SE" dirty="0">
              <a:latin typeface="Times New Roman" panose="02020603050405020304" pitchFamily="18" charset="0"/>
              <a:cs typeface="Times New Roman" panose="02020603050405020304" pitchFamily="18" charset="0"/>
            </a:endParaRPr>
          </a:p>
        </p:txBody>
      </p:sp>
      <p:pic>
        <p:nvPicPr>
          <p:cNvPr id="4" name="Bildobjekt 3"/>
          <p:cNvPicPr>
            <a:picLocks noChangeAspect="1"/>
          </p:cNvPicPr>
          <p:nvPr/>
        </p:nvPicPr>
        <p:blipFill>
          <a:blip r:embed="rId3"/>
          <a:stretch>
            <a:fillRect/>
          </a:stretch>
        </p:blipFill>
        <p:spPr>
          <a:xfrm>
            <a:off x="827584" y="0"/>
            <a:ext cx="4486275" cy="1095375"/>
          </a:xfrm>
          <a:prstGeom prst="rect">
            <a:avLst/>
          </a:prstGeom>
        </p:spPr>
      </p:pic>
      <p:pic>
        <p:nvPicPr>
          <p:cNvPr id="5" name="Bild 4" descr="https://lh7-us.googleusercontent.com/VgHdqzc4ar6-EgkvNhgNUL3TSpXa1mRCrFfTPbUNaFfcbqB0CF370ImRGcMWa3YVzKVmUgnGenpntvK6M0B9LVSvwtr-PxrXTrn9JHmJvmXsnTYOMjpERRR_UQRVzSEEZHcjxlZVCfA1Z8lHLtPLlw"/>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88640"/>
            <a:ext cx="2158008" cy="1241898"/>
          </a:xfrm>
          <a:prstGeom prst="rect">
            <a:avLst/>
          </a:prstGeom>
          <a:noFill/>
          <a:ln>
            <a:noFill/>
          </a:ln>
        </p:spPr>
      </p:pic>
    </p:spTree>
    <p:extLst>
      <p:ext uri="{BB962C8B-B14F-4D97-AF65-F5344CB8AC3E}">
        <p14:creationId xmlns:p14="http://schemas.microsoft.com/office/powerpoint/2010/main" val="416264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57200" y="1639341"/>
            <a:ext cx="8229600" cy="4525963"/>
          </a:xfrm>
        </p:spPr>
        <p:txBody>
          <a:bodyPr>
            <a:normAutofit/>
          </a:bodyPr>
          <a:lstStyle/>
          <a:p>
            <a:r>
              <a:rPr lang="sv-SE" sz="2200" b="1" dirty="0">
                <a:latin typeface="Times New Roman" panose="02020603050405020304" pitchFamily="18" charset="0"/>
                <a:cs typeface="Times New Roman" panose="02020603050405020304" pitchFamily="18" charset="0"/>
              </a:rPr>
              <a:t>Närhet</a:t>
            </a:r>
            <a:r>
              <a:rPr lang="sv-SE" sz="2200" dirty="0">
                <a:latin typeface="Times New Roman" panose="02020603050405020304" pitchFamily="18" charset="0"/>
                <a:cs typeface="Times New Roman" panose="02020603050405020304" pitchFamily="18" charset="0"/>
              </a:rPr>
              <a:t> till </a:t>
            </a:r>
            <a:r>
              <a:rPr lang="sv-SE" sz="2200" b="1" dirty="0">
                <a:latin typeface="Times New Roman" panose="02020603050405020304" pitchFamily="18" charset="0"/>
                <a:cs typeface="Times New Roman" panose="02020603050405020304" pitchFamily="18" charset="0"/>
              </a:rPr>
              <a:t>sociala relationer </a:t>
            </a:r>
            <a:r>
              <a:rPr lang="sv-SE" sz="2200" dirty="0">
                <a:latin typeface="Times New Roman" panose="02020603050405020304" pitchFamily="18" charset="0"/>
                <a:cs typeface="Times New Roman" panose="02020603050405020304" pitchFamily="18" charset="0"/>
              </a:rPr>
              <a:t>som kan samverka för individens bästa</a:t>
            </a:r>
          </a:p>
          <a:p>
            <a:r>
              <a:rPr lang="sv-SE" sz="2200" b="1" dirty="0">
                <a:latin typeface="Times New Roman" panose="02020603050405020304" pitchFamily="18" charset="0"/>
                <a:cs typeface="Times New Roman" panose="02020603050405020304" pitchFamily="18" charset="0"/>
              </a:rPr>
              <a:t>Närhet</a:t>
            </a:r>
            <a:r>
              <a:rPr lang="sv-SE" sz="2200" dirty="0">
                <a:latin typeface="Times New Roman" panose="02020603050405020304" pitchFamily="18" charset="0"/>
                <a:cs typeface="Times New Roman" panose="02020603050405020304" pitchFamily="18" charset="0"/>
              </a:rPr>
              <a:t> </a:t>
            </a:r>
            <a:r>
              <a:rPr lang="sv-SE" sz="2200" b="1" dirty="0">
                <a:latin typeface="Times New Roman" panose="02020603050405020304" pitchFamily="18" charset="0"/>
                <a:cs typeface="Times New Roman" panose="02020603050405020304" pitchFamily="18" charset="0"/>
              </a:rPr>
              <a:t>till arbetsmarknad </a:t>
            </a:r>
            <a:r>
              <a:rPr lang="sv-SE" sz="2200" dirty="0">
                <a:latin typeface="Times New Roman" panose="02020603050405020304" pitchFamily="18" charset="0"/>
                <a:cs typeface="Times New Roman" panose="02020603050405020304" pitchFamily="18" charset="0"/>
              </a:rPr>
              <a:t>och </a:t>
            </a:r>
            <a:r>
              <a:rPr lang="sv-SE" sz="2200" b="1" dirty="0">
                <a:latin typeface="Times New Roman" panose="02020603050405020304" pitchFamily="18" charset="0"/>
                <a:cs typeface="Times New Roman" panose="02020603050405020304" pitchFamily="18" charset="0"/>
              </a:rPr>
              <a:t>nätverk</a:t>
            </a:r>
            <a:r>
              <a:rPr lang="sv-SE" sz="2200" dirty="0">
                <a:latin typeface="Times New Roman" panose="02020603050405020304" pitchFamily="18" charset="0"/>
                <a:cs typeface="Times New Roman" panose="02020603050405020304" pitchFamily="18" charset="0"/>
              </a:rPr>
              <a:t> som kan bidra till egen försörjning </a:t>
            </a:r>
          </a:p>
          <a:p>
            <a:r>
              <a:rPr lang="sv-SE" sz="2200" b="1" dirty="0">
                <a:latin typeface="Times New Roman" panose="02020603050405020304" pitchFamily="18" charset="0"/>
                <a:cs typeface="Times New Roman" panose="02020603050405020304" pitchFamily="18" charset="0"/>
              </a:rPr>
              <a:t>Närhet</a:t>
            </a:r>
            <a:r>
              <a:rPr lang="sv-SE" sz="2200" dirty="0">
                <a:latin typeface="Times New Roman" panose="02020603050405020304" pitchFamily="18" charset="0"/>
                <a:cs typeface="Times New Roman" panose="02020603050405020304" pitchFamily="18" charset="0"/>
              </a:rPr>
              <a:t> </a:t>
            </a:r>
            <a:r>
              <a:rPr lang="sv-SE" sz="2200" b="1" dirty="0">
                <a:latin typeface="Times New Roman" panose="02020603050405020304" pitchFamily="18" charset="0"/>
                <a:cs typeface="Times New Roman" panose="02020603050405020304" pitchFamily="18" charset="0"/>
              </a:rPr>
              <a:t>ger ökad kvalité </a:t>
            </a:r>
            <a:r>
              <a:rPr lang="sv-SE" sz="2200" dirty="0">
                <a:latin typeface="Times New Roman" panose="02020603050405020304" pitchFamily="18" charset="0"/>
                <a:cs typeface="Times New Roman" panose="02020603050405020304" pitchFamily="18" charset="0"/>
              </a:rPr>
              <a:t>då möjligheten är bättre att kontrollera resurstilldelning (skattemedel) och hur dessa används effektivt</a:t>
            </a:r>
          </a:p>
          <a:p>
            <a:r>
              <a:rPr lang="sv-SE" sz="2200" b="1" dirty="0">
                <a:solidFill>
                  <a:prstClr val="black"/>
                </a:solidFill>
                <a:latin typeface="Times New Roman" panose="02020603050405020304" pitchFamily="18" charset="0"/>
                <a:cs typeface="Times New Roman" panose="02020603050405020304" pitchFamily="18" charset="0"/>
              </a:rPr>
              <a:t>Minskade kostnader </a:t>
            </a:r>
            <a:r>
              <a:rPr lang="sv-SE" sz="2200" dirty="0">
                <a:solidFill>
                  <a:prstClr val="black"/>
                </a:solidFill>
                <a:latin typeface="Times New Roman" panose="02020603050405020304" pitchFamily="18" charset="0"/>
                <a:cs typeface="Times New Roman" panose="02020603050405020304" pitchFamily="18" charset="0"/>
              </a:rPr>
              <a:t>för skola(VBU) och LSS som kan användas till flertalet individer</a:t>
            </a:r>
          </a:p>
          <a:p>
            <a:r>
              <a:rPr lang="sv-SE" sz="2200" b="1" dirty="0">
                <a:solidFill>
                  <a:prstClr val="black"/>
                </a:solidFill>
                <a:latin typeface="Times New Roman" panose="02020603050405020304" pitchFamily="18" charset="0"/>
                <a:cs typeface="Times New Roman" panose="02020603050405020304" pitchFamily="18" charset="0"/>
              </a:rPr>
              <a:t>Kompetenshöjning hos personal </a:t>
            </a:r>
            <a:r>
              <a:rPr lang="sv-SE" sz="2200" dirty="0">
                <a:solidFill>
                  <a:prstClr val="black"/>
                </a:solidFill>
                <a:latin typeface="Times New Roman" panose="02020603050405020304" pitchFamily="18" charset="0"/>
                <a:cs typeface="Times New Roman" panose="02020603050405020304" pitchFamily="18" charset="0"/>
              </a:rPr>
              <a:t>i aktuella verksamheter kring individen ger högre ”täckningsgrad” – mer för pengarna</a:t>
            </a:r>
          </a:p>
          <a:p>
            <a:r>
              <a:rPr lang="sv-SE" sz="2200" b="1" dirty="0">
                <a:solidFill>
                  <a:prstClr val="black"/>
                </a:solidFill>
                <a:latin typeface="Times New Roman" panose="02020603050405020304" pitchFamily="18" charset="0"/>
                <a:cs typeface="Times New Roman" panose="02020603050405020304" pitchFamily="18" charset="0"/>
              </a:rPr>
              <a:t>Arbetskraft</a:t>
            </a:r>
            <a:r>
              <a:rPr lang="sv-SE" sz="2200" dirty="0">
                <a:solidFill>
                  <a:prstClr val="black"/>
                </a:solidFill>
                <a:latin typeface="Times New Roman" panose="02020603050405020304" pitchFamily="18" charset="0"/>
                <a:cs typeface="Times New Roman" panose="02020603050405020304" pitchFamily="18" charset="0"/>
              </a:rPr>
              <a:t> med specialistkompetens </a:t>
            </a:r>
            <a:r>
              <a:rPr lang="sv-SE" sz="2200" b="1" dirty="0">
                <a:solidFill>
                  <a:prstClr val="black"/>
                </a:solidFill>
                <a:latin typeface="Times New Roman" panose="02020603050405020304" pitchFamily="18" charset="0"/>
                <a:cs typeface="Times New Roman" panose="02020603050405020304" pitchFamily="18" charset="0"/>
              </a:rPr>
              <a:t>stannar i kommunen </a:t>
            </a:r>
          </a:p>
          <a:p>
            <a:pPr>
              <a:buFontTx/>
              <a:buChar char="-"/>
            </a:pPr>
            <a:endParaRPr lang="sv-SE" sz="2200" dirty="0">
              <a:solidFill>
                <a:prstClr val="black"/>
              </a:solidFill>
              <a:latin typeface="Times New Roman" panose="02020603050405020304" pitchFamily="18" charset="0"/>
              <a:cs typeface="Times New Roman" panose="02020603050405020304" pitchFamily="18" charset="0"/>
            </a:endParaRPr>
          </a:p>
          <a:p>
            <a:pPr>
              <a:buFontTx/>
              <a:buChar char="-"/>
            </a:pPr>
            <a:endParaRPr lang="sv-SE" sz="2200" dirty="0">
              <a:latin typeface="Times New Roman" panose="02020603050405020304" pitchFamily="18" charset="0"/>
              <a:cs typeface="Times New Roman" panose="02020603050405020304" pitchFamily="18" charset="0"/>
            </a:endParaRPr>
          </a:p>
          <a:p>
            <a:pPr marL="0" indent="0">
              <a:buNone/>
            </a:pPr>
            <a:endParaRPr lang="sv-SE" dirty="0"/>
          </a:p>
        </p:txBody>
      </p:sp>
      <p:sp>
        <p:nvSpPr>
          <p:cNvPr id="3" name="Platshållare för datum 2"/>
          <p:cNvSpPr>
            <a:spLocks noGrp="1"/>
          </p:cNvSpPr>
          <p:nvPr>
            <p:ph type="dt" sz="half" idx="10"/>
          </p:nvPr>
        </p:nvSpPr>
        <p:spPr/>
        <p:txBody>
          <a:bodyPr/>
          <a:lstStyle/>
          <a:p>
            <a:fld id="{37B8C782-2B85-427F-87EE-2B562690B968}" type="datetime1">
              <a:rPr lang="sv-SE" smtClean="0"/>
              <a:pPr/>
              <a:t>2024-12-19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r>
              <a:rPr lang="sv-SE"/>
              <a:t>Sida </a:t>
            </a:r>
            <a:fld id="{442FF2AC-5952-4A76-A4C8-7FBE2B124180}" type="slidenum">
              <a:rPr lang="sv-SE" smtClean="0"/>
              <a:pPr/>
              <a:t>10</a:t>
            </a:fld>
            <a:endParaRPr lang="sv-SE" dirty="0"/>
          </a:p>
        </p:txBody>
      </p:sp>
      <p:sp>
        <p:nvSpPr>
          <p:cNvPr id="6" name="Rubrik 5"/>
          <p:cNvSpPr>
            <a:spLocks noGrp="1"/>
          </p:cNvSpPr>
          <p:nvPr>
            <p:ph type="title"/>
          </p:nvPr>
        </p:nvSpPr>
        <p:spPr/>
        <p:txBody>
          <a:bodyPr>
            <a:noAutofit/>
          </a:bodyPr>
          <a:lstStyle/>
          <a:p>
            <a:r>
              <a:rPr lang="sv-SE" sz="3600" dirty="0">
                <a:latin typeface="Times New Roman" panose="02020603050405020304" pitchFamily="18" charset="0"/>
                <a:ea typeface="+mn-ea"/>
                <a:cs typeface="Times New Roman" panose="02020603050405020304" pitchFamily="18" charset="0"/>
              </a:rPr>
              <a:t>Varför behöver vi ge stöd på hemmaplan?</a:t>
            </a:r>
            <a:endParaRPr lang="sv-SE" sz="3600" dirty="0"/>
          </a:p>
        </p:txBody>
      </p:sp>
      <p:pic>
        <p:nvPicPr>
          <p:cNvPr id="7" name="Bildobjekt 6" descr="Smiley Emoticon, Funny Mem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0352" y="4149080"/>
            <a:ext cx="1152128" cy="1318249"/>
          </a:xfrm>
          <a:prstGeom prst="rect">
            <a:avLst/>
          </a:prstGeom>
        </p:spPr>
      </p:pic>
    </p:spTree>
    <p:extLst>
      <p:ext uri="{BB962C8B-B14F-4D97-AF65-F5344CB8AC3E}">
        <p14:creationId xmlns:p14="http://schemas.microsoft.com/office/powerpoint/2010/main" val="2812214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lnSpcReduction="10000"/>
          </a:bodyPr>
          <a:lstStyle/>
          <a:p>
            <a:pPr marL="0" lvl="0" indent="0">
              <a:buNone/>
            </a:pPr>
            <a:endParaRPr lang="sv-SE" sz="1600" b="1" dirty="0">
              <a:solidFill>
                <a:prstClr val="black"/>
              </a:solidFill>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sv-SE" sz="1900" b="1" i="1" dirty="0">
                <a:solidFill>
                  <a:prstClr val="black"/>
                </a:solidFill>
                <a:latin typeface="Times New Roman" panose="02020603050405020304" pitchFamily="18" charset="0"/>
                <a:cs typeface="Times New Roman" panose="02020603050405020304" pitchFamily="18" charset="0"/>
              </a:rPr>
              <a:t>Uppstart med skolgång på hemmaplan för de barn och ungdomar där erforderliga beslut fattats, samt internatboende för de elever som har insatsen bostad med särskild service för barn och unga beviljat enligt        LSS 9 § 8 eller annat stöd i hemkommunen utifrån behov. </a:t>
            </a:r>
          </a:p>
          <a:p>
            <a:pPr lvl="1">
              <a:buFont typeface="Wingdings" panose="05000000000000000000" pitchFamily="2" charset="2"/>
              <a:buChar char="ü"/>
            </a:pPr>
            <a:endParaRPr lang="sv-SE" sz="1900" b="1" dirty="0">
              <a:solidFill>
                <a:prstClr val="black"/>
              </a:solidFill>
              <a:latin typeface="Times New Roman" panose="02020603050405020304" pitchFamily="18" charset="0"/>
              <a:cs typeface="Times New Roman" panose="02020603050405020304" pitchFamily="18" charset="0"/>
            </a:endParaRPr>
          </a:p>
          <a:p>
            <a:pPr lvl="0"/>
            <a:r>
              <a:rPr lang="sv-SE" sz="2000" dirty="0">
                <a:solidFill>
                  <a:prstClr val="black"/>
                </a:solidFill>
                <a:latin typeface="Times New Roman" panose="02020603050405020304" pitchFamily="18" charset="0"/>
                <a:cs typeface="Times New Roman" panose="02020603050405020304" pitchFamily="18" charset="0"/>
              </a:rPr>
              <a:t>Referensgrupp med Elevhälsa grundskola och gymnasieskola fortsätter sitt förebyggande arbete kring målgruppen</a:t>
            </a:r>
          </a:p>
          <a:p>
            <a:pPr lvl="0"/>
            <a:r>
              <a:rPr lang="sv-SE" sz="2000" dirty="0">
                <a:solidFill>
                  <a:prstClr val="black"/>
                </a:solidFill>
                <a:latin typeface="Times New Roman" panose="02020603050405020304" pitchFamily="18" charset="0"/>
                <a:cs typeface="Times New Roman" panose="02020603050405020304" pitchFamily="18" charset="0"/>
              </a:rPr>
              <a:t>Kartläggning av grundskolans elever som är aktuella för stöd på gymnasiet via rektorer, </a:t>
            </a:r>
            <a:r>
              <a:rPr lang="sv-SE" sz="2000" dirty="0" err="1">
                <a:solidFill>
                  <a:prstClr val="black"/>
                </a:solidFill>
                <a:latin typeface="Times New Roman" panose="02020603050405020304" pitchFamily="18" charset="0"/>
                <a:cs typeface="Times New Roman" panose="02020603050405020304" pitchFamily="18" charset="0"/>
              </a:rPr>
              <a:t>spec.pedagoger</a:t>
            </a:r>
            <a:r>
              <a:rPr lang="sv-SE" sz="2000" dirty="0">
                <a:solidFill>
                  <a:prstClr val="black"/>
                </a:solidFill>
                <a:latin typeface="Times New Roman" panose="02020603050405020304" pitchFamily="18" charset="0"/>
                <a:cs typeface="Times New Roman" panose="02020603050405020304" pitchFamily="18" charset="0"/>
              </a:rPr>
              <a:t> och </a:t>
            </a:r>
            <a:r>
              <a:rPr lang="sv-SE" sz="2000" dirty="0" err="1">
                <a:solidFill>
                  <a:prstClr val="black"/>
                </a:solidFill>
                <a:latin typeface="Times New Roman" panose="02020603050405020304" pitchFamily="18" charset="0"/>
                <a:cs typeface="Times New Roman" panose="02020603050405020304" pitchFamily="18" charset="0"/>
              </a:rPr>
              <a:t>syvar</a:t>
            </a:r>
            <a:r>
              <a:rPr lang="sv-SE" sz="2000" dirty="0">
                <a:solidFill>
                  <a:prstClr val="black"/>
                </a:solidFill>
                <a:latin typeface="Times New Roman" panose="02020603050405020304" pitchFamily="18" charset="0"/>
                <a:cs typeface="Times New Roman" panose="02020603050405020304" pitchFamily="18" charset="0"/>
              </a:rPr>
              <a:t> </a:t>
            </a:r>
          </a:p>
          <a:p>
            <a:pPr lvl="0"/>
            <a:r>
              <a:rPr lang="sv-SE" sz="2000" dirty="0">
                <a:solidFill>
                  <a:prstClr val="black"/>
                </a:solidFill>
                <a:latin typeface="Times New Roman" panose="02020603050405020304" pitchFamily="18" charset="0"/>
                <a:cs typeface="Times New Roman" panose="02020603050405020304" pitchFamily="18" charset="0"/>
              </a:rPr>
              <a:t>Fortsatt planering och utveckling av förstärkning på </a:t>
            </a:r>
            <a:r>
              <a:rPr lang="sv-SE" sz="2000" dirty="0" err="1">
                <a:solidFill>
                  <a:prstClr val="black"/>
                </a:solidFill>
                <a:latin typeface="Times New Roman" panose="02020603050405020304" pitchFamily="18" charset="0"/>
                <a:cs typeface="Times New Roman" panose="02020603050405020304" pitchFamily="18" charset="0"/>
              </a:rPr>
              <a:t>VBU´s</a:t>
            </a:r>
            <a:r>
              <a:rPr lang="sv-SE" sz="2000" dirty="0">
                <a:solidFill>
                  <a:prstClr val="black"/>
                </a:solidFill>
                <a:latin typeface="Times New Roman" panose="02020603050405020304" pitchFamily="18" charset="0"/>
                <a:cs typeface="Times New Roman" panose="02020603050405020304" pitchFamily="18" charset="0"/>
              </a:rPr>
              <a:t> gymnasieprogram </a:t>
            </a:r>
          </a:p>
          <a:p>
            <a:pPr lvl="0"/>
            <a:r>
              <a:rPr lang="sv-SE" sz="2000" dirty="0">
                <a:solidFill>
                  <a:prstClr val="black"/>
                </a:solidFill>
                <a:latin typeface="Times New Roman" panose="02020603050405020304" pitchFamily="18" charset="0"/>
                <a:cs typeface="Times New Roman" panose="02020603050405020304" pitchFamily="18" charset="0"/>
              </a:rPr>
              <a:t>Planering av rutinstöd för återgång till hemkommunen för elever som finns på Viljan</a:t>
            </a:r>
          </a:p>
          <a:p>
            <a:pPr marL="457200" lvl="1" indent="0">
              <a:buNone/>
            </a:pPr>
            <a:endParaRPr lang="sv-SE" sz="1500" dirty="0">
              <a:solidFill>
                <a:prstClr val="black"/>
              </a:solidFill>
            </a:endParaRPr>
          </a:p>
          <a:p>
            <a:pPr marL="457200" lvl="1" indent="0">
              <a:buNone/>
            </a:pPr>
            <a:endParaRPr lang="sv-SE" sz="1500" dirty="0">
              <a:solidFill>
                <a:prstClr val="black"/>
              </a:solidFill>
            </a:endParaRPr>
          </a:p>
          <a:p>
            <a:pPr marL="457200" lvl="1" indent="0">
              <a:buNone/>
            </a:pPr>
            <a:endParaRPr lang="sv-SE" sz="1500" dirty="0">
              <a:solidFill>
                <a:prstClr val="black"/>
              </a:solidFill>
            </a:endParaRPr>
          </a:p>
          <a:p>
            <a:pPr marL="457200" lvl="1" indent="0">
              <a:buNone/>
            </a:pPr>
            <a:endParaRPr lang="sv-SE" sz="1500" dirty="0">
              <a:solidFill>
                <a:prstClr val="black"/>
              </a:solidFill>
            </a:endParaRPr>
          </a:p>
          <a:p>
            <a:pPr marL="0" indent="0">
              <a:buNone/>
            </a:pPr>
            <a:endParaRPr lang="sv-SE" sz="1500" dirty="0"/>
          </a:p>
        </p:txBody>
      </p:sp>
      <p:sp>
        <p:nvSpPr>
          <p:cNvPr id="3" name="Platshållare för datum 2"/>
          <p:cNvSpPr>
            <a:spLocks noGrp="1"/>
          </p:cNvSpPr>
          <p:nvPr>
            <p:ph type="dt" sz="half" idx="10"/>
          </p:nvPr>
        </p:nvSpPr>
        <p:spPr/>
        <p:txBody>
          <a:bodyPr/>
          <a:lstStyle/>
          <a:p>
            <a:fld id="{37B8C782-2B85-427F-87EE-2B562690B968}" type="datetime1">
              <a:rPr lang="sv-SE" smtClean="0"/>
              <a:pPr/>
              <a:t>2024-12-19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r>
              <a:rPr lang="sv-SE"/>
              <a:t>Sida </a:t>
            </a:r>
            <a:fld id="{442FF2AC-5952-4A76-A4C8-7FBE2B124180}" type="slidenum">
              <a:rPr lang="sv-SE" smtClean="0"/>
              <a:pPr/>
              <a:t>11</a:t>
            </a:fld>
            <a:endParaRPr lang="sv-SE" dirty="0"/>
          </a:p>
        </p:txBody>
      </p:sp>
      <p:sp>
        <p:nvSpPr>
          <p:cNvPr id="6" name="Rubrik 5"/>
          <p:cNvSpPr>
            <a:spLocks noGrp="1"/>
          </p:cNvSpPr>
          <p:nvPr>
            <p:ph type="title"/>
          </p:nvPr>
        </p:nvSpPr>
        <p:spPr/>
        <p:txBody>
          <a:bodyPr>
            <a:normAutofit fontScale="90000"/>
          </a:bodyPr>
          <a:lstStyle/>
          <a:p>
            <a:r>
              <a:rPr lang="sv-SE" dirty="0">
                <a:latin typeface="Times New Roman" panose="02020603050405020304" pitchFamily="18" charset="0"/>
                <a:cs typeface="Times New Roman" panose="02020603050405020304" pitchFamily="18" charset="0"/>
              </a:rPr>
              <a:t>Önskat scenario ht-2025 Skola – Hur?</a:t>
            </a:r>
          </a:p>
        </p:txBody>
      </p:sp>
      <p:pic>
        <p:nvPicPr>
          <p:cNvPr id="7" name="Bildobjekt 6" descr="Skolabyggnad Med Klockan Och Fönster Stadskonstruktion Samling För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3249" y="1123200"/>
            <a:ext cx="630420" cy="630420"/>
          </a:xfrm>
          <a:prstGeom prst="rect">
            <a:avLst/>
          </a:prstGeom>
        </p:spPr>
      </p:pic>
    </p:spTree>
    <p:extLst>
      <p:ext uri="{BB962C8B-B14F-4D97-AF65-F5344CB8AC3E}">
        <p14:creationId xmlns:p14="http://schemas.microsoft.com/office/powerpoint/2010/main" val="1007065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fontScale="55000" lnSpcReduction="20000"/>
          </a:bodyPr>
          <a:lstStyle/>
          <a:p>
            <a:pPr marL="0" lvl="0" indent="0">
              <a:buNone/>
            </a:pPr>
            <a:endParaRPr lang="sv-SE" sz="1900" b="1" dirty="0">
              <a:solidFill>
                <a:prstClr val="black"/>
              </a:solidFill>
            </a:endParaRPr>
          </a:p>
          <a:p>
            <a:pPr marL="0" lvl="0" indent="0">
              <a:buNone/>
            </a:pPr>
            <a:endParaRPr lang="sv-SE" sz="1600" b="1" dirty="0">
              <a:solidFill>
                <a:prstClr val="black"/>
              </a:solidFill>
            </a:endParaRPr>
          </a:p>
          <a:p>
            <a:pPr lvl="1">
              <a:buFont typeface="Wingdings" panose="05000000000000000000" pitchFamily="2" charset="2"/>
              <a:buChar char="ü"/>
            </a:pPr>
            <a:r>
              <a:rPr lang="sv-SE" sz="3300" b="1" i="1" dirty="0">
                <a:solidFill>
                  <a:prstClr val="black"/>
                </a:solidFill>
                <a:latin typeface="Times New Roman" panose="02020603050405020304" pitchFamily="18" charset="0"/>
                <a:cs typeface="Times New Roman" panose="02020603050405020304" pitchFamily="18" charset="0"/>
              </a:rPr>
              <a:t>Uppstart med skolgång på hemmaplan för de barn och ungdomar där erforderliga beslut fattats, samt internatboende för de elever som har insatsen bostad med särskild service för barn och unga beviljat enligt LSS 9 § 8 eller annat stöd i hemkommunen utifrån behov.</a:t>
            </a:r>
          </a:p>
          <a:p>
            <a:pPr marL="457200" lvl="1" indent="0">
              <a:buNone/>
            </a:pPr>
            <a:endParaRPr lang="sv-SE" sz="2900" b="1" i="1" dirty="0">
              <a:solidFill>
                <a:prstClr val="black"/>
              </a:solidFill>
            </a:endParaRPr>
          </a:p>
          <a:p>
            <a:pPr lvl="1">
              <a:buFont typeface="Arial" panose="020B0604020202020204" pitchFamily="34" charset="0"/>
              <a:buChar char="•"/>
            </a:pPr>
            <a:r>
              <a:rPr lang="sv-SE" sz="3300" dirty="0">
                <a:latin typeface="Times New Roman" panose="02020603050405020304" pitchFamily="18" charset="0"/>
                <a:cs typeface="Times New Roman" panose="02020603050405020304" pitchFamily="18" charset="0"/>
              </a:rPr>
              <a:t>Utredning av hur och om samverkan är möjlig mellan IFO och LSS rörande den aktuella målgruppen då man tillhör olika förvaltningar? Hur kan gällande lagstiftning användas för att erbjuda stöd till målgruppen och deras familjer? </a:t>
            </a:r>
          </a:p>
          <a:p>
            <a:pPr marL="457200" lvl="1" indent="0">
              <a:buNone/>
            </a:pPr>
            <a:endParaRPr lang="sv-SE" sz="33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sv-SE" sz="3300" dirty="0">
                <a:latin typeface="Times New Roman" panose="02020603050405020304" pitchFamily="18" charset="0"/>
                <a:cs typeface="Times New Roman" panose="02020603050405020304" pitchFamily="18" charset="0"/>
              </a:rPr>
              <a:t>Vid sidan av 9:8 boende – vilket stöd utifrån LSS lagstiftning kan erbjudas dessa ungdomar och hur kan de stödåtgärderna se ut?</a:t>
            </a:r>
          </a:p>
          <a:p>
            <a:pPr lvl="1">
              <a:buFont typeface="Arial" panose="020B0604020202020204" pitchFamily="34" charset="0"/>
              <a:buChar char="•"/>
            </a:pPr>
            <a:endParaRPr lang="sv-SE" sz="33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sv-SE" sz="3300" dirty="0">
                <a:latin typeface="Times New Roman" panose="02020603050405020304" pitchFamily="18" charset="0"/>
                <a:cs typeface="Times New Roman" panose="02020603050405020304" pitchFamily="18" charset="0"/>
              </a:rPr>
              <a:t>Hur kan ansökningsprocessen till dessa stödfunktioner se ut och hur sker informationen till aktuell målgrupp?</a:t>
            </a:r>
          </a:p>
          <a:p>
            <a:pPr marL="457200" lvl="1" indent="0">
              <a:buNone/>
            </a:pPr>
            <a:endParaRPr lang="sv-SE" sz="1900" dirty="0">
              <a:latin typeface="Times New Roman" panose="02020603050405020304" pitchFamily="18" charset="0"/>
              <a:cs typeface="Times New Roman" panose="02020603050405020304" pitchFamily="18" charset="0"/>
            </a:endParaRPr>
          </a:p>
          <a:p>
            <a:pPr marL="457200" lvl="1" indent="0">
              <a:buNone/>
            </a:pPr>
            <a:endParaRPr lang="sv-SE" sz="1900" dirty="0">
              <a:solidFill>
                <a:prstClr val="black"/>
              </a:solidFill>
              <a:latin typeface="Times New Roman" panose="02020603050405020304" pitchFamily="18" charset="0"/>
              <a:cs typeface="Times New Roman" panose="02020603050405020304" pitchFamily="18" charset="0"/>
            </a:endParaRPr>
          </a:p>
          <a:p>
            <a:pPr marL="457200" lvl="1" indent="0">
              <a:buNone/>
            </a:pPr>
            <a:endParaRPr lang="sv-SE" sz="1600" dirty="0">
              <a:solidFill>
                <a:prstClr val="black"/>
              </a:solidFill>
            </a:endParaRPr>
          </a:p>
          <a:p>
            <a:pPr marL="457200" lvl="1" indent="0">
              <a:buNone/>
            </a:pPr>
            <a:endParaRPr lang="sv-SE" sz="1600" b="1" dirty="0"/>
          </a:p>
          <a:p>
            <a:pPr marL="457200" lvl="1" indent="0">
              <a:buNone/>
            </a:pPr>
            <a:r>
              <a:rPr lang="sv-SE" sz="1600" b="1" dirty="0"/>
              <a:t>	</a:t>
            </a:r>
          </a:p>
          <a:p>
            <a:pPr lvl="1">
              <a:buFont typeface="Wingdings" panose="05000000000000000000" pitchFamily="2" charset="2"/>
              <a:buChar char="ü"/>
            </a:pPr>
            <a:endParaRPr lang="sv-SE" sz="1600" b="1" dirty="0"/>
          </a:p>
        </p:txBody>
      </p:sp>
      <p:sp>
        <p:nvSpPr>
          <p:cNvPr id="3" name="Platshållare för datum 2"/>
          <p:cNvSpPr>
            <a:spLocks noGrp="1"/>
          </p:cNvSpPr>
          <p:nvPr>
            <p:ph type="dt" sz="half" idx="10"/>
          </p:nvPr>
        </p:nvSpPr>
        <p:spPr/>
        <p:txBody>
          <a:bodyPr/>
          <a:lstStyle/>
          <a:p>
            <a:fld id="{37B8C782-2B85-427F-87EE-2B562690B968}" type="datetime1">
              <a:rPr lang="sv-SE" smtClean="0"/>
              <a:pPr/>
              <a:t>2024-12-19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r>
              <a:rPr lang="sv-SE"/>
              <a:t>Sida </a:t>
            </a:r>
            <a:fld id="{442FF2AC-5952-4A76-A4C8-7FBE2B124180}" type="slidenum">
              <a:rPr lang="sv-SE" smtClean="0"/>
              <a:pPr/>
              <a:t>12</a:t>
            </a:fld>
            <a:endParaRPr lang="sv-SE" dirty="0"/>
          </a:p>
        </p:txBody>
      </p:sp>
      <p:sp>
        <p:nvSpPr>
          <p:cNvPr id="7" name="Rubrik 5"/>
          <p:cNvSpPr>
            <a:spLocks noGrp="1"/>
          </p:cNvSpPr>
          <p:nvPr>
            <p:ph type="title"/>
          </p:nvPr>
        </p:nvSpPr>
        <p:spPr/>
        <p:txBody>
          <a:bodyPr>
            <a:normAutofit fontScale="90000"/>
          </a:bodyPr>
          <a:lstStyle/>
          <a:p>
            <a:r>
              <a:rPr lang="sv-SE" dirty="0">
                <a:latin typeface="Times New Roman" panose="02020603050405020304" pitchFamily="18" charset="0"/>
                <a:cs typeface="Times New Roman" panose="02020603050405020304" pitchFamily="18" charset="0"/>
              </a:rPr>
              <a:t>Önskat scenario ht-2025 LSS/IFO</a:t>
            </a:r>
          </a:p>
        </p:txBody>
      </p:sp>
      <p:pic>
        <p:nvPicPr>
          <p:cNvPr id="6" name="Bildobjekt 5" descr="Love Helping Hand Vector Pack | Helping hands, Vector art, Clip ar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375110"/>
            <a:ext cx="1368152" cy="957706"/>
          </a:xfrm>
          <a:prstGeom prst="rect">
            <a:avLst/>
          </a:prstGeom>
        </p:spPr>
      </p:pic>
    </p:spTree>
    <p:extLst>
      <p:ext uri="{BB962C8B-B14F-4D97-AF65-F5344CB8AC3E}">
        <p14:creationId xmlns:p14="http://schemas.microsoft.com/office/powerpoint/2010/main" val="3120601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Platshållare för innehåll 9"/>
          <p:cNvGraphicFramePr>
            <a:graphicFrameLocks noGrp="1"/>
          </p:cNvGraphicFramePr>
          <p:nvPr>
            <p:ph idx="1"/>
            <p:extLst>
              <p:ext uri="{D42A27DB-BD31-4B8C-83A1-F6EECF244321}">
                <p14:modId xmlns:p14="http://schemas.microsoft.com/office/powerpoint/2010/main" val="2286969550"/>
              </p:ext>
            </p:extLst>
          </p:nvPr>
        </p:nvGraphicFramePr>
        <p:xfrm>
          <a:off x="457200" y="1422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latshållare för datum 2"/>
          <p:cNvSpPr>
            <a:spLocks noGrp="1"/>
          </p:cNvSpPr>
          <p:nvPr>
            <p:ph type="dt" sz="half" idx="10"/>
          </p:nvPr>
        </p:nvSpPr>
        <p:spPr/>
        <p:txBody>
          <a:bodyPr/>
          <a:lstStyle/>
          <a:p>
            <a:fld id="{37B8C782-2B85-427F-87EE-2B562690B968}" type="datetime1">
              <a:rPr lang="sv-SE" smtClean="0"/>
              <a:pPr/>
              <a:t>2024-12-19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r>
              <a:rPr lang="sv-SE"/>
              <a:t>Sida </a:t>
            </a:r>
            <a:fld id="{442FF2AC-5952-4A76-A4C8-7FBE2B124180}" type="slidenum">
              <a:rPr lang="sv-SE" smtClean="0"/>
              <a:pPr/>
              <a:t>13</a:t>
            </a:fld>
            <a:endParaRPr lang="sv-SE" dirty="0"/>
          </a:p>
        </p:txBody>
      </p:sp>
      <p:sp>
        <p:nvSpPr>
          <p:cNvPr id="6" name="Rubrik 5"/>
          <p:cNvSpPr>
            <a:spLocks noGrp="1"/>
          </p:cNvSpPr>
          <p:nvPr>
            <p:ph type="title"/>
          </p:nvPr>
        </p:nvSpPr>
        <p:spPr>
          <a:xfrm>
            <a:off x="0" y="475200"/>
            <a:ext cx="9144000" cy="947200"/>
          </a:xfrm>
        </p:spPr>
        <p:txBody>
          <a:bodyPr>
            <a:noAutofit/>
          </a:bodyPr>
          <a:lstStyle/>
          <a:p>
            <a:r>
              <a:rPr lang="sv-SE" sz="3600" dirty="0">
                <a:latin typeface="Times New Roman" panose="02020603050405020304" pitchFamily="18" charset="0"/>
                <a:cs typeface="Times New Roman" panose="02020603050405020304" pitchFamily="18" charset="0"/>
              </a:rPr>
              <a:t>Samverkan är A och O – ”Vårt </a:t>
            </a:r>
            <a:r>
              <a:rPr lang="sv-SE" sz="3600" dirty="0" err="1">
                <a:latin typeface="Times New Roman" panose="02020603050405020304" pitchFamily="18" charset="0"/>
                <a:cs typeface="Times New Roman" panose="02020603050405020304" pitchFamily="18" charset="0"/>
              </a:rPr>
              <a:t>dreamteam</a:t>
            </a:r>
            <a:r>
              <a:rPr lang="sv-SE" sz="3600" dirty="0">
                <a:latin typeface="Times New Roman" panose="02020603050405020304" pitchFamily="18" charset="0"/>
                <a:cs typeface="Times New Roman" panose="02020603050405020304" pitchFamily="18" charset="0"/>
              </a:rPr>
              <a:t>”</a:t>
            </a:r>
          </a:p>
        </p:txBody>
      </p:sp>
      <p:sp>
        <p:nvSpPr>
          <p:cNvPr id="19" name="Hem 18">
            <a:hlinkClick r:id="" action="ppaction://hlinkshowjump?jump=firstslide" highlightClick="1"/>
          </p:cNvPr>
          <p:cNvSpPr/>
          <p:nvPr/>
        </p:nvSpPr>
        <p:spPr>
          <a:xfrm>
            <a:off x="7771727" y="5085184"/>
            <a:ext cx="1199185" cy="893763"/>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v-SE" dirty="0"/>
          </a:p>
        </p:txBody>
      </p:sp>
      <p:sp>
        <p:nvSpPr>
          <p:cNvPr id="20" name="Bildtext och tankebubbla 19"/>
          <p:cNvSpPr/>
          <p:nvPr/>
        </p:nvSpPr>
        <p:spPr>
          <a:xfrm>
            <a:off x="6316827" y="1741766"/>
            <a:ext cx="2592288" cy="790867"/>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latin typeface="Times New Roman" panose="02020603050405020304" pitchFamily="18" charset="0"/>
                <a:cs typeface="Times New Roman" panose="02020603050405020304" pitchFamily="18" charset="0"/>
              </a:rPr>
              <a:t>Vägledning</a:t>
            </a:r>
          </a:p>
          <a:p>
            <a:pPr algn="ctr"/>
            <a:r>
              <a:rPr lang="sv-SE" dirty="0">
                <a:latin typeface="Times New Roman" panose="02020603050405020304" pitchFamily="18" charset="0"/>
                <a:cs typeface="Times New Roman" panose="02020603050405020304" pitchFamily="18" charset="0"/>
              </a:rPr>
              <a:t>Framtid</a:t>
            </a:r>
          </a:p>
        </p:txBody>
      </p:sp>
      <p:sp>
        <p:nvSpPr>
          <p:cNvPr id="21" name="Explosion 1 20"/>
          <p:cNvSpPr/>
          <p:nvPr/>
        </p:nvSpPr>
        <p:spPr>
          <a:xfrm>
            <a:off x="6642021" y="4717397"/>
            <a:ext cx="1584176" cy="1202432"/>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latin typeface="Times New Roman" panose="02020603050405020304" pitchFamily="18" charset="0"/>
                <a:cs typeface="Times New Roman" panose="02020603050405020304" pitchFamily="18" charset="0"/>
              </a:rPr>
              <a:t>Fritid</a:t>
            </a:r>
          </a:p>
        </p:txBody>
      </p:sp>
      <p:sp>
        <p:nvSpPr>
          <p:cNvPr id="22" name="textruta 21"/>
          <p:cNvSpPr txBox="1"/>
          <p:nvPr/>
        </p:nvSpPr>
        <p:spPr>
          <a:xfrm>
            <a:off x="7866260" y="4621365"/>
            <a:ext cx="1098228" cy="369332"/>
          </a:xfrm>
          <a:prstGeom prst="rect">
            <a:avLst/>
          </a:prstGeom>
          <a:noFill/>
        </p:spPr>
        <p:txBody>
          <a:bodyPr wrap="square" rtlCol="0">
            <a:spAutoFit/>
          </a:bodyPr>
          <a:lstStyle/>
          <a:p>
            <a:r>
              <a:rPr lang="sv-SE" dirty="0">
                <a:latin typeface="Times New Roman" panose="02020603050405020304" pitchFamily="18" charset="0"/>
                <a:cs typeface="Times New Roman" panose="02020603050405020304" pitchFamily="18" charset="0"/>
              </a:rPr>
              <a:t>Boende</a:t>
            </a:r>
          </a:p>
        </p:txBody>
      </p:sp>
      <p:pic>
        <p:nvPicPr>
          <p:cNvPr id="23" name="Bildobjekt 22" descr="LA CAJA DE IRENE: ¡¡Dibújame un monigot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14379" y="3304030"/>
            <a:ext cx="966557" cy="1015291"/>
          </a:xfrm>
          <a:prstGeom prst="rect">
            <a:avLst/>
          </a:prstGeom>
        </p:spPr>
      </p:pic>
      <p:sp>
        <p:nvSpPr>
          <p:cNvPr id="13" name="Ellips 12"/>
          <p:cNvSpPr/>
          <p:nvPr/>
        </p:nvSpPr>
        <p:spPr>
          <a:xfrm>
            <a:off x="4214379" y="3729649"/>
            <a:ext cx="962851" cy="82763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sz="1400" b="1" dirty="0">
                <a:latin typeface="Times New Roman" panose="02020603050405020304" pitchFamily="18" charset="0"/>
                <a:cs typeface="Times New Roman" panose="02020603050405020304" pitchFamily="18" charset="0"/>
              </a:rPr>
              <a:t>Elev</a:t>
            </a:r>
          </a:p>
          <a:p>
            <a:pPr algn="ctr"/>
            <a:r>
              <a:rPr lang="sv-SE" sz="1400" b="1" dirty="0">
                <a:latin typeface="Times New Roman" panose="02020603050405020304" pitchFamily="18" charset="0"/>
                <a:cs typeface="Times New Roman" panose="02020603050405020304" pitchFamily="18" charset="0"/>
              </a:rPr>
              <a:t>och familj</a:t>
            </a:r>
          </a:p>
        </p:txBody>
      </p:sp>
      <p:pic>
        <p:nvPicPr>
          <p:cNvPr id="2" name="Bildobjekt 1"/>
          <p:cNvPicPr>
            <a:picLocks noChangeAspect="1"/>
          </p:cNvPicPr>
          <p:nvPr/>
        </p:nvPicPr>
        <p:blipFill>
          <a:blip r:embed="rId8"/>
          <a:stretch>
            <a:fillRect/>
          </a:stretch>
        </p:blipFill>
        <p:spPr>
          <a:xfrm>
            <a:off x="406411" y="2508500"/>
            <a:ext cx="1175135" cy="1175135"/>
          </a:xfrm>
          <a:prstGeom prst="rect">
            <a:avLst/>
          </a:prstGeom>
        </p:spPr>
      </p:pic>
      <p:sp>
        <p:nvSpPr>
          <p:cNvPr id="7" name="AutoShape 2" descr="Smedjebackens kommu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8" name="Bildobjekt 7"/>
          <p:cNvPicPr>
            <a:picLocks noChangeAspect="1"/>
          </p:cNvPicPr>
          <p:nvPr/>
        </p:nvPicPr>
        <p:blipFill>
          <a:blip r:embed="rId9"/>
          <a:stretch>
            <a:fillRect/>
          </a:stretch>
        </p:blipFill>
        <p:spPr>
          <a:xfrm>
            <a:off x="7124360" y="4208281"/>
            <a:ext cx="1625818" cy="397618"/>
          </a:xfrm>
          <a:prstGeom prst="rect">
            <a:avLst/>
          </a:prstGeom>
        </p:spPr>
      </p:pic>
      <p:sp>
        <p:nvSpPr>
          <p:cNvPr id="9" name="AutoShape 4" descr="Arbetsförmedlingen - till startsid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1" name="AutoShape 6" descr="Arbetsförmedlingen - till startsidan"/>
          <p:cNvSpPr>
            <a:spLocks noChangeAspect="1" noChangeArrowheads="1"/>
          </p:cNvSpPr>
          <p:nvPr/>
        </p:nvSpPr>
        <p:spPr bwMode="auto">
          <a:xfrm>
            <a:off x="913566"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12" name="AutoShape 8" descr="Arbetsförmedlingen - till startsida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14" name="Bildobjekt 13"/>
          <p:cNvPicPr>
            <a:picLocks noChangeAspect="1"/>
          </p:cNvPicPr>
          <p:nvPr/>
        </p:nvPicPr>
        <p:blipFill>
          <a:blip r:embed="rId10"/>
          <a:stretch>
            <a:fillRect/>
          </a:stretch>
        </p:blipFill>
        <p:spPr>
          <a:xfrm>
            <a:off x="7994277" y="2438978"/>
            <a:ext cx="831367" cy="701990"/>
          </a:xfrm>
          <a:prstGeom prst="rect">
            <a:avLst/>
          </a:prstGeom>
        </p:spPr>
      </p:pic>
      <p:pic>
        <p:nvPicPr>
          <p:cNvPr id="15" name="Bildobjekt 14"/>
          <p:cNvPicPr>
            <a:picLocks noChangeAspect="1"/>
          </p:cNvPicPr>
          <p:nvPr/>
        </p:nvPicPr>
        <p:blipFill>
          <a:blip r:embed="rId11"/>
          <a:stretch>
            <a:fillRect/>
          </a:stretch>
        </p:blipFill>
        <p:spPr>
          <a:xfrm>
            <a:off x="7469719" y="2844002"/>
            <a:ext cx="568629" cy="553748"/>
          </a:xfrm>
          <a:prstGeom prst="rect">
            <a:avLst/>
          </a:prstGeom>
        </p:spPr>
      </p:pic>
      <p:pic>
        <p:nvPicPr>
          <p:cNvPr id="16" name="Bildobjekt 15"/>
          <p:cNvPicPr>
            <a:picLocks noChangeAspect="1"/>
          </p:cNvPicPr>
          <p:nvPr/>
        </p:nvPicPr>
        <p:blipFill>
          <a:blip r:embed="rId12"/>
          <a:stretch>
            <a:fillRect/>
          </a:stretch>
        </p:blipFill>
        <p:spPr>
          <a:xfrm>
            <a:off x="406411" y="5401091"/>
            <a:ext cx="1097308" cy="440927"/>
          </a:xfrm>
          <a:prstGeom prst="rect">
            <a:avLst/>
          </a:prstGeom>
        </p:spPr>
      </p:pic>
      <p:pic>
        <p:nvPicPr>
          <p:cNvPr id="17" name="Bildobjekt 16"/>
          <p:cNvPicPr>
            <a:picLocks noChangeAspect="1"/>
          </p:cNvPicPr>
          <p:nvPr/>
        </p:nvPicPr>
        <p:blipFill>
          <a:blip r:embed="rId13"/>
          <a:stretch>
            <a:fillRect/>
          </a:stretch>
        </p:blipFill>
        <p:spPr>
          <a:xfrm>
            <a:off x="1218366" y="5741254"/>
            <a:ext cx="1433703" cy="357150"/>
          </a:xfrm>
          <a:prstGeom prst="rect">
            <a:avLst/>
          </a:prstGeom>
        </p:spPr>
      </p:pic>
      <p:sp>
        <p:nvSpPr>
          <p:cNvPr id="25" name="Kommentar i oval 24"/>
          <p:cNvSpPr/>
          <p:nvPr/>
        </p:nvSpPr>
        <p:spPr>
          <a:xfrm>
            <a:off x="155575" y="4479192"/>
            <a:ext cx="2328193" cy="771858"/>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latin typeface="Times New Roman" panose="02020603050405020304" pitchFamily="18" charset="0"/>
                <a:cs typeface="Times New Roman" panose="02020603050405020304" pitchFamily="18" charset="0"/>
              </a:rPr>
              <a:t>Intresse-organisationer</a:t>
            </a:r>
          </a:p>
        </p:txBody>
      </p:sp>
      <p:sp>
        <p:nvSpPr>
          <p:cNvPr id="26" name="Rundad rektangulär bildtext 25"/>
          <p:cNvSpPr/>
          <p:nvPr/>
        </p:nvSpPr>
        <p:spPr>
          <a:xfrm>
            <a:off x="837482" y="1745811"/>
            <a:ext cx="1332474" cy="612648"/>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latin typeface="Times New Roman" panose="02020603050405020304" pitchFamily="18" charset="0"/>
                <a:cs typeface="Times New Roman" panose="02020603050405020304" pitchFamily="18" charset="0"/>
              </a:rPr>
              <a:t>Utredning/utbildning</a:t>
            </a:r>
          </a:p>
        </p:txBody>
      </p:sp>
    </p:spTree>
    <p:extLst>
      <p:ext uri="{BB962C8B-B14F-4D97-AF65-F5344CB8AC3E}">
        <p14:creationId xmlns:p14="http://schemas.microsoft.com/office/powerpoint/2010/main" val="2824018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pPr marL="0" lvl="0" indent="0">
              <a:buNone/>
            </a:pPr>
            <a:r>
              <a:rPr lang="sv-SE" sz="2400" b="1" dirty="0">
                <a:latin typeface="Times New Roman" panose="02020603050405020304" pitchFamily="18" charset="0"/>
                <a:cs typeface="Times New Roman" panose="02020603050405020304" pitchFamily="18" charset="0"/>
              </a:rPr>
              <a:t>Skola</a:t>
            </a:r>
            <a:r>
              <a:rPr lang="sv-SE" sz="2400" dirty="0">
                <a:latin typeface="Times New Roman" panose="02020603050405020304" pitchFamily="18" charset="0"/>
                <a:cs typeface="Times New Roman" panose="02020603050405020304" pitchFamily="18" charset="0"/>
              </a:rPr>
              <a:t> – </a:t>
            </a:r>
            <a:r>
              <a:rPr lang="sv-SE" sz="2400" i="1" dirty="0">
                <a:latin typeface="Times New Roman" panose="02020603050405020304" pitchFamily="18" charset="0"/>
                <a:cs typeface="Times New Roman" panose="02020603050405020304" pitchFamily="18" charset="0"/>
              </a:rPr>
              <a:t>UTBILDNING</a:t>
            </a:r>
            <a:r>
              <a:rPr lang="sv-SE" sz="2400" dirty="0">
                <a:latin typeface="Times New Roman" panose="02020603050405020304" pitchFamily="18" charset="0"/>
                <a:cs typeface="Times New Roman" panose="02020603050405020304" pitchFamily="18" charset="0"/>
              </a:rPr>
              <a:t> – förstärkning/prioriterat stöd och utveckling </a:t>
            </a:r>
            <a:r>
              <a:rPr lang="sv-SE" sz="2400" dirty="0" err="1">
                <a:latin typeface="Times New Roman" panose="02020603050405020304" pitchFamily="18" charset="0"/>
                <a:cs typeface="Times New Roman" panose="02020603050405020304" pitchFamily="18" charset="0"/>
              </a:rPr>
              <a:t>ex.vis</a:t>
            </a:r>
            <a:r>
              <a:rPr lang="sv-SE" sz="2400" dirty="0">
                <a:latin typeface="Times New Roman" panose="02020603050405020304" pitchFamily="18" charset="0"/>
                <a:cs typeface="Times New Roman" panose="02020603050405020304" pitchFamily="18" charset="0"/>
              </a:rPr>
              <a:t>; i form av organisations- och resursförstärkningar på prioriterade program</a:t>
            </a:r>
          </a:p>
          <a:p>
            <a:pPr marL="0" lvl="0" indent="0">
              <a:buNone/>
            </a:pPr>
            <a:endParaRPr lang="sv-SE" sz="2400" dirty="0">
              <a:latin typeface="Times New Roman" panose="02020603050405020304" pitchFamily="18" charset="0"/>
              <a:cs typeface="Times New Roman" panose="02020603050405020304" pitchFamily="18" charset="0"/>
            </a:endParaRPr>
          </a:p>
          <a:p>
            <a:pPr marL="0" lvl="0" indent="0">
              <a:buNone/>
            </a:pPr>
            <a:r>
              <a:rPr lang="sv-SE" sz="2400" b="1" dirty="0">
                <a:latin typeface="Times New Roman" panose="02020603050405020304" pitchFamily="18" charset="0"/>
                <a:cs typeface="Times New Roman" panose="02020603050405020304" pitchFamily="18" charset="0"/>
              </a:rPr>
              <a:t>IFO</a:t>
            </a:r>
            <a:r>
              <a:rPr lang="sv-SE" sz="2400" dirty="0">
                <a:latin typeface="Times New Roman" panose="02020603050405020304" pitchFamily="18" charset="0"/>
                <a:cs typeface="Times New Roman" panose="02020603050405020304" pitchFamily="18" charset="0"/>
              </a:rPr>
              <a:t> – </a:t>
            </a:r>
            <a:r>
              <a:rPr lang="sv-SE" sz="2400" i="1" dirty="0">
                <a:latin typeface="Times New Roman" panose="02020603050405020304" pitchFamily="18" charset="0"/>
                <a:cs typeface="Times New Roman" panose="02020603050405020304" pitchFamily="18" charset="0"/>
              </a:rPr>
              <a:t>FAMILJESTÖD</a:t>
            </a:r>
            <a:r>
              <a:rPr lang="sv-SE" sz="2400" dirty="0">
                <a:latin typeface="Times New Roman" panose="02020603050405020304" pitchFamily="18" charset="0"/>
                <a:cs typeface="Times New Roman" panose="02020603050405020304" pitchFamily="18" charset="0"/>
              </a:rPr>
              <a:t> - förstärkning/prioriterat stöd från </a:t>
            </a:r>
            <a:r>
              <a:rPr lang="sv-SE" sz="2400" dirty="0" err="1">
                <a:latin typeface="Times New Roman" panose="02020603050405020304" pitchFamily="18" charset="0"/>
                <a:cs typeface="Times New Roman" panose="02020603050405020304" pitchFamily="18" charset="0"/>
              </a:rPr>
              <a:t>ex.vis</a:t>
            </a:r>
            <a:r>
              <a:rPr lang="sv-SE" sz="2400" dirty="0">
                <a:latin typeface="Times New Roman" panose="02020603050405020304" pitchFamily="18" charset="0"/>
                <a:cs typeface="Times New Roman" panose="02020603050405020304" pitchFamily="18" charset="0"/>
              </a:rPr>
              <a:t>; öppenvården/familjebehandlare till familjer som ansöker om insats</a:t>
            </a:r>
          </a:p>
          <a:p>
            <a:pPr marL="0" lvl="0" indent="0">
              <a:buNone/>
            </a:pPr>
            <a:endParaRPr lang="sv-SE" sz="2400" dirty="0">
              <a:latin typeface="Times New Roman" panose="02020603050405020304" pitchFamily="18" charset="0"/>
              <a:cs typeface="Times New Roman" panose="02020603050405020304" pitchFamily="18" charset="0"/>
            </a:endParaRPr>
          </a:p>
          <a:p>
            <a:pPr marL="0" lvl="0" indent="0">
              <a:buNone/>
            </a:pPr>
            <a:r>
              <a:rPr lang="sv-SE" sz="2400" b="1" dirty="0">
                <a:latin typeface="Times New Roman" panose="02020603050405020304" pitchFamily="18" charset="0"/>
                <a:cs typeface="Times New Roman" panose="02020603050405020304" pitchFamily="18" charset="0"/>
              </a:rPr>
              <a:t>LSS</a:t>
            </a:r>
            <a:r>
              <a:rPr lang="sv-SE" sz="2400" dirty="0">
                <a:latin typeface="Times New Roman" panose="02020603050405020304" pitchFamily="18" charset="0"/>
                <a:cs typeface="Times New Roman" panose="02020603050405020304" pitchFamily="18" charset="0"/>
              </a:rPr>
              <a:t> – </a:t>
            </a:r>
            <a:r>
              <a:rPr lang="sv-SE" sz="2400" i="1" dirty="0">
                <a:latin typeface="Times New Roman" panose="02020603050405020304" pitchFamily="18" charset="0"/>
                <a:cs typeface="Times New Roman" panose="02020603050405020304" pitchFamily="18" charset="0"/>
              </a:rPr>
              <a:t>INDIVIDUELLT STÖD </a:t>
            </a:r>
            <a:r>
              <a:rPr lang="sv-SE" sz="2400" dirty="0">
                <a:latin typeface="Times New Roman" panose="02020603050405020304" pitchFamily="18" charset="0"/>
                <a:cs typeface="Times New Roman" panose="02020603050405020304" pitchFamily="18" charset="0"/>
              </a:rPr>
              <a:t>– förstärkning/prioriterat stöd för målgruppen inom </a:t>
            </a:r>
            <a:r>
              <a:rPr lang="sv-SE" sz="2400" dirty="0" err="1">
                <a:latin typeface="Times New Roman" panose="02020603050405020304" pitchFamily="18" charset="0"/>
                <a:cs typeface="Times New Roman" panose="02020603050405020304" pitchFamily="18" charset="0"/>
              </a:rPr>
              <a:t>ex.vis</a:t>
            </a:r>
            <a:r>
              <a:rPr lang="sv-SE" sz="2400" dirty="0">
                <a:latin typeface="Times New Roman" panose="02020603050405020304" pitchFamily="18" charset="0"/>
                <a:cs typeface="Times New Roman" panose="02020603050405020304" pitchFamily="18" charset="0"/>
              </a:rPr>
              <a:t>; ledsagning, korttidsboende, korttidstillsyn, stödfamilj, kontaktperson</a:t>
            </a:r>
          </a:p>
          <a:p>
            <a:endParaRPr lang="sv-SE" dirty="0"/>
          </a:p>
        </p:txBody>
      </p:sp>
      <p:sp>
        <p:nvSpPr>
          <p:cNvPr id="3" name="Platshållare för datum 2"/>
          <p:cNvSpPr>
            <a:spLocks noGrp="1"/>
          </p:cNvSpPr>
          <p:nvPr>
            <p:ph type="dt" sz="half" idx="10"/>
          </p:nvPr>
        </p:nvSpPr>
        <p:spPr/>
        <p:txBody>
          <a:bodyPr/>
          <a:lstStyle/>
          <a:p>
            <a:fld id="{37B8C782-2B85-427F-87EE-2B562690B968}" type="datetime1">
              <a:rPr lang="sv-SE" smtClean="0"/>
              <a:pPr/>
              <a:t>2024-12-19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r>
              <a:rPr lang="sv-SE"/>
              <a:t>Sida </a:t>
            </a:r>
            <a:fld id="{442FF2AC-5952-4A76-A4C8-7FBE2B124180}" type="slidenum">
              <a:rPr lang="sv-SE" smtClean="0"/>
              <a:pPr/>
              <a:t>14</a:t>
            </a:fld>
            <a:endParaRPr lang="sv-SE" dirty="0"/>
          </a:p>
        </p:txBody>
      </p:sp>
      <p:sp>
        <p:nvSpPr>
          <p:cNvPr id="6" name="Rubrik 5"/>
          <p:cNvSpPr>
            <a:spLocks noGrp="1"/>
          </p:cNvSpPr>
          <p:nvPr>
            <p:ph type="title"/>
          </p:nvPr>
        </p:nvSpPr>
        <p:spPr>
          <a:xfrm>
            <a:off x="0" y="475200"/>
            <a:ext cx="9144000" cy="793560"/>
          </a:xfrm>
        </p:spPr>
        <p:txBody>
          <a:bodyPr>
            <a:normAutofit/>
          </a:bodyPr>
          <a:lstStyle/>
          <a:p>
            <a:r>
              <a:rPr lang="sv-SE" sz="3200" dirty="0">
                <a:latin typeface="Times New Roman" panose="02020603050405020304" pitchFamily="18" charset="0"/>
                <a:cs typeface="Times New Roman" panose="02020603050405020304" pitchFamily="18" charset="0"/>
              </a:rPr>
              <a:t>Vad kan samverkan innebära för respektive enhet?</a:t>
            </a:r>
          </a:p>
        </p:txBody>
      </p:sp>
    </p:spTree>
    <p:extLst>
      <p:ext uri="{BB962C8B-B14F-4D97-AF65-F5344CB8AC3E}">
        <p14:creationId xmlns:p14="http://schemas.microsoft.com/office/powerpoint/2010/main" val="229923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418271" y="1772816"/>
            <a:ext cx="8229600" cy="3887115"/>
          </a:xfrm>
        </p:spPr>
        <p:txBody>
          <a:bodyPr/>
          <a:lstStyle/>
          <a:p>
            <a:pPr marL="0" indent="0">
              <a:buNone/>
            </a:pPr>
            <a:endParaRPr lang="sv-SE" dirty="0"/>
          </a:p>
          <a:p>
            <a:pPr>
              <a:buFontTx/>
              <a:buChar char="-"/>
            </a:pPr>
            <a:r>
              <a:rPr lang="sv-SE" dirty="0">
                <a:latin typeface="Times New Roman" panose="02020603050405020304" pitchFamily="18" charset="0"/>
                <a:cs typeface="Times New Roman" panose="02020603050405020304" pitchFamily="18" charset="0"/>
              </a:rPr>
              <a:t>Samarbete kring stöd till eleven och familjen</a:t>
            </a:r>
          </a:p>
          <a:p>
            <a:pPr>
              <a:buFontTx/>
              <a:buChar char="-"/>
            </a:pPr>
            <a:r>
              <a:rPr lang="sv-SE" dirty="0">
                <a:latin typeface="Times New Roman" panose="02020603050405020304" pitchFamily="18" charset="0"/>
                <a:cs typeface="Times New Roman" panose="02020603050405020304" pitchFamily="18" charset="0"/>
              </a:rPr>
              <a:t>Antagningsförfarande till VBU</a:t>
            </a:r>
          </a:p>
          <a:p>
            <a:pPr>
              <a:buFontTx/>
              <a:buChar char="-"/>
            </a:pPr>
            <a:r>
              <a:rPr lang="sv-SE" dirty="0">
                <a:latin typeface="Times New Roman" panose="02020603050405020304" pitchFamily="18" charset="0"/>
                <a:cs typeface="Times New Roman" panose="02020603050405020304" pitchFamily="18" charset="0"/>
              </a:rPr>
              <a:t>SIP möte som rutin vid in-och utgång till och från program</a:t>
            </a:r>
          </a:p>
          <a:p>
            <a:pPr>
              <a:buFontTx/>
              <a:buChar char="-"/>
            </a:pPr>
            <a:endParaRPr lang="sv-SE" dirty="0"/>
          </a:p>
        </p:txBody>
      </p:sp>
      <p:sp>
        <p:nvSpPr>
          <p:cNvPr id="3" name="Platshållare för datum 2"/>
          <p:cNvSpPr>
            <a:spLocks noGrp="1"/>
          </p:cNvSpPr>
          <p:nvPr>
            <p:ph type="dt" sz="half" idx="10"/>
          </p:nvPr>
        </p:nvSpPr>
        <p:spPr/>
        <p:txBody>
          <a:bodyPr/>
          <a:lstStyle/>
          <a:p>
            <a:fld id="{37B8C782-2B85-427F-87EE-2B562690B968}" type="datetime1">
              <a:rPr lang="sv-SE" smtClean="0"/>
              <a:pPr/>
              <a:t>2024-12-19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r>
              <a:rPr lang="sv-SE"/>
              <a:t>Sida </a:t>
            </a:r>
            <a:fld id="{442FF2AC-5952-4A76-A4C8-7FBE2B124180}" type="slidenum">
              <a:rPr lang="sv-SE" smtClean="0"/>
              <a:pPr/>
              <a:t>15</a:t>
            </a:fld>
            <a:endParaRPr lang="sv-SE" dirty="0"/>
          </a:p>
        </p:txBody>
      </p:sp>
      <p:sp>
        <p:nvSpPr>
          <p:cNvPr id="6" name="Rubrik 5"/>
          <p:cNvSpPr>
            <a:spLocks noGrp="1"/>
          </p:cNvSpPr>
          <p:nvPr>
            <p:ph type="title"/>
          </p:nvPr>
        </p:nvSpPr>
        <p:spPr>
          <a:xfrm>
            <a:off x="0" y="475200"/>
            <a:ext cx="9144000" cy="1081592"/>
          </a:xfrm>
        </p:spPr>
        <p:txBody>
          <a:bodyPr>
            <a:normAutofit fontScale="90000"/>
          </a:bodyPr>
          <a:lstStyle/>
          <a:p>
            <a:r>
              <a:rPr lang="sv-SE" sz="3600" dirty="0">
                <a:latin typeface="Times New Roman" panose="02020603050405020304" pitchFamily="18" charset="0"/>
                <a:cs typeface="Times New Roman" panose="02020603050405020304" pitchFamily="18" charset="0"/>
              </a:rPr>
              <a:t>Hur skapa gemensamma ingångs- och utgångsrutiner? (Tilläggsansökans uppdrag)</a:t>
            </a:r>
          </a:p>
        </p:txBody>
      </p:sp>
      <p:pic>
        <p:nvPicPr>
          <p:cNvPr id="8" name="Bildobjekt 7" descr="Meeting Business Brainstorming · Free vector graphic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064" y="4293096"/>
            <a:ext cx="2627784" cy="1907881"/>
          </a:xfrm>
          <a:prstGeom prst="rect">
            <a:avLst/>
          </a:prstGeom>
        </p:spPr>
      </p:pic>
    </p:spTree>
    <p:extLst>
      <p:ext uri="{BB962C8B-B14F-4D97-AF65-F5344CB8AC3E}">
        <p14:creationId xmlns:p14="http://schemas.microsoft.com/office/powerpoint/2010/main" val="203938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37B8C782-2B85-427F-87EE-2B562690B968}" type="datetime1">
              <a:rPr lang="sv-SE" smtClean="0"/>
              <a:pPr/>
              <a:t>2024-12-19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r>
              <a:rPr lang="sv-SE"/>
              <a:t>Sida </a:t>
            </a:r>
            <a:fld id="{442FF2AC-5952-4A76-A4C8-7FBE2B124180}" type="slidenum">
              <a:rPr lang="sv-SE" smtClean="0"/>
              <a:pPr/>
              <a:t>16</a:t>
            </a:fld>
            <a:endParaRPr lang="sv-SE" dirty="0"/>
          </a:p>
        </p:txBody>
      </p:sp>
      <p:sp>
        <p:nvSpPr>
          <p:cNvPr id="6" name="Rubrik 5"/>
          <p:cNvSpPr>
            <a:spLocks noGrp="1"/>
          </p:cNvSpPr>
          <p:nvPr>
            <p:ph type="title"/>
          </p:nvPr>
        </p:nvSpPr>
        <p:spPr>
          <a:xfrm>
            <a:off x="0" y="475200"/>
            <a:ext cx="9144000" cy="1225608"/>
          </a:xfrm>
        </p:spPr>
        <p:txBody>
          <a:bodyPr>
            <a:noAutofit/>
          </a:bodyPr>
          <a:lstStyle/>
          <a:p>
            <a:r>
              <a:rPr lang="sv-SE" sz="3600" dirty="0">
                <a:latin typeface="Times New Roman" panose="02020603050405020304" pitchFamily="18" charset="0"/>
                <a:cs typeface="Times New Roman" panose="02020603050405020304" pitchFamily="18" charset="0"/>
              </a:rPr>
              <a:t>Övriga medspelares insatser – uppvaktning pågår i olika nätverk – uppdatering kommer!</a:t>
            </a:r>
          </a:p>
        </p:txBody>
      </p:sp>
      <p:sp>
        <p:nvSpPr>
          <p:cNvPr id="7" name="Rektangel 6"/>
          <p:cNvSpPr/>
          <p:nvPr/>
        </p:nvSpPr>
        <p:spPr>
          <a:xfrm>
            <a:off x="2771800" y="2420888"/>
            <a:ext cx="4572000" cy="1905137"/>
          </a:xfrm>
          <a:prstGeom prst="rect">
            <a:avLst/>
          </a:prstGeom>
        </p:spPr>
        <p:txBody>
          <a:bodyPr>
            <a:spAutoFit/>
          </a:bodyPr>
          <a:lstStyle/>
          <a:p>
            <a:pPr lvl="1">
              <a:spcBef>
                <a:spcPct val="20000"/>
              </a:spcBef>
            </a:pPr>
            <a:r>
              <a:rPr lang="sv-SE" sz="1900" i="1" dirty="0">
                <a:solidFill>
                  <a:prstClr val="black"/>
                </a:solidFill>
                <a:latin typeface="Times New Roman" panose="02020603050405020304" pitchFamily="18" charset="0"/>
                <a:cs typeface="Times New Roman" panose="02020603050405020304" pitchFamily="18" charset="0"/>
              </a:rPr>
              <a:t>Hur kan LSS/IFO/Skola samverka med Region Dalarna för att tillsammans ge utbildning/information och vägledning till barn, ungdomar och deras föräldrar kring diagnosen?</a:t>
            </a:r>
          </a:p>
          <a:p>
            <a:pPr lvl="1">
              <a:spcBef>
                <a:spcPct val="20000"/>
              </a:spcBef>
            </a:pPr>
            <a:r>
              <a:rPr lang="sv-SE" sz="1900" i="1" dirty="0" err="1">
                <a:solidFill>
                  <a:prstClr val="black"/>
                </a:solidFill>
                <a:latin typeface="Times New Roman" panose="02020603050405020304" pitchFamily="18" charset="0"/>
                <a:cs typeface="Times New Roman" panose="02020603050405020304" pitchFamily="18" charset="0"/>
              </a:rPr>
              <a:t>Sk</a:t>
            </a:r>
            <a:r>
              <a:rPr lang="sv-SE" sz="1900" i="1" dirty="0">
                <a:solidFill>
                  <a:prstClr val="black"/>
                </a:solidFill>
                <a:latin typeface="Times New Roman" panose="02020603050405020304" pitchFamily="18" charset="0"/>
                <a:cs typeface="Times New Roman" panose="02020603050405020304" pitchFamily="18" charset="0"/>
              </a:rPr>
              <a:t>. </a:t>
            </a:r>
            <a:r>
              <a:rPr lang="sv-SE" sz="1900" i="1" dirty="0" err="1">
                <a:solidFill>
                  <a:prstClr val="black"/>
                </a:solidFill>
                <a:latin typeface="Times New Roman" panose="02020603050405020304" pitchFamily="18" charset="0"/>
                <a:cs typeface="Times New Roman" panose="02020603050405020304" pitchFamily="18" charset="0"/>
              </a:rPr>
              <a:t>psykoedukativa</a:t>
            </a:r>
            <a:r>
              <a:rPr lang="sv-SE" sz="1900" i="1" dirty="0">
                <a:solidFill>
                  <a:prstClr val="black"/>
                </a:solidFill>
                <a:latin typeface="Times New Roman" panose="02020603050405020304" pitchFamily="18" charset="0"/>
                <a:cs typeface="Times New Roman" panose="02020603050405020304" pitchFamily="18" charset="0"/>
              </a:rPr>
              <a:t> insatser.</a:t>
            </a:r>
          </a:p>
        </p:txBody>
      </p:sp>
      <p:pic>
        <p:nvPicPr>
          <p:cNvPr id="1026" name="Picture 2" descr="https://yt3.googleusercontent.com/HfC51RtuPva_FxspadkVfKYzUiDQQ6tmfm3TLn6-KQT6kXTRCaq9ltlLEtMV6dlP2ETBtLUjuA=s900-c-k-c0x00ffffff-no-rj"/>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708920"/>
            <a:ext cx="1460747" cy="1460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909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pPr marL="0" indent="0">
              <a:buNone/>
            </a:pPr>
            <a:r>
              <a:rPr lang="sv-SE" dirty="0"/>
              <a:t>	</a:t>
            </a:r>
            <a:r>
              <a:rPr lang="sv-SE" b="1" dirty="0">
                <a:latin typeface="Times New Roman" panose="02020603050405020304" pitchFamily="18" charset="0"/>
                <a:cs typeface="Times New Roman" panose="02020603050405020304" pitchFamily="18" charset="0"/>
              </a:rPr>
              <a:t>År</a:t>
            </a:r>
            <a:r>
              <a:rPr lang="sv-SE" dirty="0">
                <a:latin typeface="Times New Roman" panose="02020603050405020304" pitchFamily="18" charset="0"/>
                <a:cs typeface="Times New Roman" panose="02020603050405020304" pitchFamily="18" charset="0"/>
              </a:rPr>
              <a:t>		</a:t>
            </a:r>
            <a:r>
              <a:rPr lang="sv-SE" b="1" dirty="0">
                <a:latin typeface="Times New Roman" panose="02020603050405020304" pitchFamily="18" charset="0"/>
                <a:cs typeface="Times New Roman" panose="02020603050405020304" pitchFamily="18" charset="0"/>
              </a:rPr>
              <a:t>Antal elever på Viljan</a:t>
            </a:r>
          </a:p>
          <a:p>
            <a:pPr marL="0" indent="0">
              <a:buNone/>
            </a:pPr>
            <a:r>
              <a:rPr lang="sv-SE" dirty="0">
                <a:latin typeface="Times New Roman" panose="02020603050405020304" pitchFamily="18" charset="0"/>
                <a:cs typeface="Times New Roman" panose="02020603050405020304" pitchFamily="18" charset="0"/>
              </a:rPr>
              <a:t>	</a:t>
            </a:r>
            <a:r>
              <a:rPr lang="sv-SE" sz="2400" dirty="0">
                <a:latin typeface="Times New Roman" panose="02020603050405020304" pitchFamily="18" charset="0"/>
                <a:cs typeface="Times New Roman" panose="02020603050405020304" pitchFamily="18" charset="0"/>
              </a:rPr>
              <a:t>2018	  3</a:t>
            </a:r>
          </a:p>
          <a:p>
            <a:pPr marL="0" indent="0">
              <a:buNone/>
            </a:pPr>
            <a:r>
              <a:rPr lang="sv-SE" sz="2400" dirty="0">
                <a:latin typeface="Times New Roman" panose="02020603050405020304" pitchFamily="18" charset="0"/>
                <a:cs typeface="Times New Roman" panose="02020603050405020304" pitchFamily="18" charset="0"/>
              </a:rPr>
              <a:t>	2019	  4</a:t>
            </a:r>
          </a:p>
          <a:p>
            <a:pPr marL="0" indent="0">
              <a:buNone/>
            </a:pPr>
            <a:r>
              <a:rPr lang="sv-SE" sz="2400" dirty="0">
                <a:latin typeface="Times New Roman" panose="02020603050405020304" pitchFamily="18" charset="0"/>
                <a:cs typeface="Times New Roman" panose="02020603050405020304" pitchFamily="18" charset="0"/>
              </a:rPr>
              <a:t>	2020	  3</a:t>
            </a:r>
          </a:p>
          <a:p>
            <a:pPr marL="0" indent="0">
              <a:buNone/>
            </a:pPr>
            <a:r>
              <a:rPr lang="sv-SE" sz="2400" dirty="0">
                <a:latin typeface="Times New Roman" panose="02020603050405020304" pitchFamily="18" charset="0"/>
                <a:cs typeface="Times New Roman" panose="02020603050405020304" pitchFamily="18" charset="0"/>
              </a:rPr>
              <a:t>	2021	  5</a:t>
            </a:r>
          </a:p>
          <a:p>
            <a:pPr marL="0" indent="0">
              <a:buNone/>
            </a:pPr>
            <a:r>
              <a:rPr lang="sv-SE" sz="2400" dirty="0">
                <a:latin typeface="Times New Roman" panose="02020603050405020304" pitchFamily="18" charset="0"/>
                <a:cs typeface="Times New Roman" panose="02020603050405020304" pitchFamily="18" charset="0"/>
              </a:rPr>
              <a:t>	2022	  6</a:t>
            </a:r>
          </a:p>
          <a:p>
            <a:pPr marL="0" indent="0">
              <a:buNone/>
            </a:pPr>
            <a:r>
              <a:rPr lang="sv-SE" sz="2400" dirty="0">
                <a:latin typeface="Times New Roman" panose="02020603050405020304" pitchFamily="18" charset="0"/>
                <a:cs typeface="Times New Roman" panose="02020603050405020304" pitchFamily="18" charset="0"/>
              </a:rPr>
              <a:t>	2023	14</a:t>
            </a:r>
          </a:p>
          <a:p>
            <a:pPr marL="0" indent="0">
              <a:buNone/>
            </a:pPr>
            <a:r>
              <a:rPr lang="sv-SE" sz="2400" dirty="0">
                <a:latin typeface="Times New Roman" panose="02020603050405020304" pitchFamily="18" charset="0"/>
                <a:cs typeface="Times New Roman" panose="02020603050405020304" pitchFamily="18" charset="0"/>
              </a:rPr>
              <a:t>	2024	11</a:t>
            </a:r>
          </a:p>
          <a:p>
            <a:pPr marL="0" indent="0">
              <a:buNone/>
            </a:pPr>
            <a:r>
              <a:rPr lang="sv-SE" sz="2400" dirty="0">
                <a:latin typeface="Times New Roman" panose="02020603050405020304" pitchFamily="18" charset="0"/>
                <a:cs typeface="Times New Roman" panose="02020603050405020304" pitchFamily="18" charset="0"/>
              </a:rPr>
              <a:t>	2025	  9</a:t>
            </a:r>
          </a:p>
          <a:p>
            <a:pPr marL="0" indent="0">
              <a:buNone/>
            </a:pPr>
            <a:endParaRPr lang="sv-SE" dirty="0">
              <a:latin typeface="Times New Roman" panose="02020603050405020304" pitchFamily="18" charset="0"/>
              <a:cs typeface="Times New Roman" panose="02020603050405020304" pitchFamily="18" charset="0"/>
            </a:endParaRPr>
          </a:p>
          <a:p>
            <a:pPr marL="914400" lvl="1" indent="-514350">
              <a:buAutoNum type="arabicPlain" startAt="2018"/>
            </a:pPr>
            <a:endParaRPr lang="sv-SE" dirty="0"/>
          </a:p>
        </p:txBody>
      </p:sp>
      <p:sp>
        <p:nvSpPr>
          <p:cNvPr id="3" name="Platshållare för datum 2"/>
          <p:cNvSpPr>
            <a:spLocks noGrp="1"/>
          </p:cNvSpPr>
          <p:nvPr>
            <p:ph type="dt" sz="half" idx="10"/>
          </p:nvPr>
        </p:nvSpPr>
        <p:spPr/>
        <p:txBody>
          <a:bodyPr/>
          <a:lstStyle/>
          <a:p>
            <a:fld id="{37B8C782-2B85-427F-87EE-2B562690B968}" type="datetime1">
              <a:rPr lang="sv-SE" smtClean="0"/>
              <a:pPr/>
              <a:t>2024-12-19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r>
              <a:rPr lang="sv-SE"/>
              <a:t>Sida </a:t>
            </a:r>
            <a:fld id="{442FF2AC-5952-4A76-A4C8-7FBE2B124180}" type="slidenum">
              <a:rPr lang="sv-SE" smtClean="0"/>
              <a:pPr/>
              <a:t>17</a:t>
            </a:fld>
            <a:endParaRPr lang="sv-SE" dirty="0"/>
          </a:p>
        </p:txBody>
      </p:sp>
      <p:sp>
        <p:nvSpPr>
          <p:cNvPr id="6" name="Rubrik 5"/>
          <p:cNvSpPr>
            <a:spLocks noGrp="1"/>
          </p:cNvSpPr>
          <p:nvPr>
            <p:ph type="title"/>
          </p:nvPr>
        </p:nvSpPr>
        <p:spPr/>
        <p:txBody>
          <a:bodyPr>
            <a:normAutofit fontScale="90000"/>
          </a:bodyPr>
          <a:lstStyle/>
          <a:p>
            <a:r>
              <a:rPr lang="sv-SE" dirty="0">
                <a:latin typeface="Times New Roman" panose="02020603050405020304" pitchFamily="18" charset="0"/>
                <a:cs typeface="Times New Roman" panose="02020603050405020304" pitchFamily="18" charset="0"/>
              </a:rPr>
              <a:t>Siffror över Viljan-placeringa</a:t>
            </a:r>
            <a:r>
              <a:rPr lang="sv-SE" dirty="0"/>
              <a:t>r</a:t>
            </a:r>
          </a:p>
        </p:txBody>
      </p:sp>
      <p:pic>
        <p:nvPicPr>
          <p:cNvPr id="8" name="Bildobjekt 7" descr="Fråga Frågetecken Hjälp · Gratis foto på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2879003"/>
            <a:ext cx="3068960" cy="3068960"/>
          </a:xfrm>
          <a:prstGeom prst="rect">
            <a:avLst/>
          </a:prstGeom>
        </p:spPr>
      </p:pic>
    </p:spTree>
    <p:extLst>
      <p:ext uri="{BB962C8B-B14F-4D97-AF65-F5344CB8AC3E}">
        <p14:creationId xmlns:p14="http://schemas.microsoft.com/office/powerpoint/2010/main" val="2164409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lnSpcReduction="10000"/>
          </a:bodyPr>
          <a:lstStyle/>
          <a:p>
            <a:pPr marL="0" lvl="0" indent="0">
              <a:buNone/>
            </a:pPr>
            <a:r>
              <a:rPr lang="sv-SE" sz="1600" b="1" dirty="0">
                <a:solidFill>
                  <a:prstClr val="black"/>
                </a:solidFill>
                <a:latin typeface="Times New Roman" panose="02020603050405020304" pitchFamily="18" charset="0"/>
                <a:cs typeface="Times New Roman" panose="02020603050405020304" pitchFamily="18" charset="0"/>
              </a:rPr>
              <a:t>SKOLA</a:t>
            </a:r>
          </a:p>
          <a:p>
            <a:pPr marL="0" lvl="0" indent="0">
              <a:buNone/>
            </a:pPr>
            <a:r>
              <a:rPr lang="sv-SE" sz="1600" dirty="0">
                <a:solidFill>
                  <a:prstClr val="black"/>
                </a:solidFill>
                <a:latin typeface="Times New Roman" panose="02020603050405020304" pitchFamily="18" charset="0"/>
                <a:cs typeface="Times New Roman" panose="02020603050405020304" pitchFamily="18" charset="0"/>
              </a:rPr>
              <a:t>Stödet i skolan har för eleverna inneburit:		</a:t>
            </a:r>
          </a:p>
          <a:p>
            <a:pPr lvl="0"/>
            <a:r>
              <a:rPr lang="sv-SE" sz="1600" dirty="0">
                <a:solidFill>
                  <a:prstClr val="black"/>
                </a:solidFill>
                <a:latin typeface="Times New Roman" panose="02020603050405020304" pitchFamily="18" charset="0"/>
                <a:cs typeface="Times New Roman" panose="02020603050405020304" pitchFamily="18" charset="0"/>
              </a:rPr>
              <a:t>Anpassade lokaler </a:t>
            </a:r>
          </a:p>
          <a:p>
            <a:pPr lvl="0"/>
            <a:r>
              <a:rPr lang="sv-SE" sz="1600" dirty="0">
                <a:solidFill>
                  <a:prstClr val="black"/>
                </a:solidFill>
                <a:latin typeface="Times New Roman" panose="02020603050405020304" pitchFamily="18" charset="0"/>
                <a:cs typeface="Times New Roman" panose="02020603050405020304" pitchFamily="18" charset="0"/>
              </a:rPr>
              <a:t>Anpassade studieplaner/scheman</a:t>
            </a:r>
          </a:p>
          <a:p>
            <a:pPr lvl="0"/>
            <a:r>
              <a:rPr lang="sv-SE" sz="1600" dirty="0">
                <a:solidFill>
                  <a:prstClr val="black"/>
                </a:solidFill>
                <a:latin typeface="Times New Roman" panose="02020603050405020304" pitchFamily="18" charset="0"/>
                <a:cs typeface="Times New Roman" panose="02020603050405020304" pitchFamily="18" charset="0"/>
              </a:rPr>
              <a:t>Anpassad undervisning/pedagogik</a:t>
            </a:r>
          </a:p>
          <a:p>
            <a:pPr lvl="0"/>
            <a:r>
              <a:rPr lang="sv-SE" sz="1600" dirty="0">
                <a:solidFill>
                  <a:prstClr val="black"/>
                </a:solidFill>
                <a:latin typeface="Times New Roman" panose="02020603050405020304" pitchFamily="18" charset="0"/>
                <a:cs typeface="Times New Roman" panose="02020603050405020304" pitchFamily="18" charset="0"/>
              </a:rPr>
              <a:t>Nära samarbete/samverkan med boendepersonal </a:t>
            </a:r>
          </a:p>
          <a:p>
            <a:pPr lvl="0"/>
            <a:r>
              <a:rPr lang="sv-SE" sz="1600" dirty="0">
                <a:solidFill>
                  <a:prstClr val="black"/>
                </a:solidFill>
                <a:latin typeface="Times New Roman" panose="02020603050405020304" pitchFamily="18" charset="0"/>
                <a:cs typeface="Times New Roman" panose="02020603050405020304" pitchFamily="18" charset="0"/>
              </a:rPr>
              <a:t>Elevhälsa</a:t>
            </a:r>
          </a:p>
          <a:p>
            <a:pPr lvl="0"/>
            <a:endParaRPr lang="sv-SE" sz="1600" dirty="0">
              <a:solidFill>
                <a:prstClr val="black"/>
              </a:solidFill>
              <a:latin typeface="Times New Roman" panose="02020603050405020304" pitchFamily="18" charset="0"/>
              <a:cs typeface="Times New Roman" panose="02020603050405020304" pitchFamily="18" charset="0"/>
            </a:endParaRPr>
          </a:p>
          <a:p>
            <a:pPr marL="0" lvl="0" indent="0">
              <a:buNone/>
            </a:pPr>
            <a:r>
              <a:rPr lang="sv-SE" sz="1600" b="1" dirty="0">
                <a:solidFill>
                  <a:prstClr val="black"/>
                </a:solidFill>
                <a:latin typeface="Times New Roman" panose="02020603050405020304" pitchFamily="18" charset="0"/>
                <a:cs typeface="Times New Roman" panose="02020603050405020304" pitchFamily="18" charset="0"/>
              </a:rPr>
              <a:t>BOENDE</a:t>
            </a:r>
          </a:p>
          <a:p>
            <a:pPr marL="0" lvl="0" indent="0">
              <a:buNone/>
            </a:pPr>
            <a:r>
              <a:rPr lang="sv-SE" sz="1600" dirty="0">
                <a:solidFill>
                  <a:prstClr val="black"/>
                </a:solidFill>
                <a:latin typeface="Times New Roman" panose="02020603050405020304" pitchFamily="18" charset="0"/>
                <a:cs typeface="Times New Roman" panose="02020603050405020304" pitchFamily="18" charset="0"/>
              </a:rPr>
              <a:t>Stödet i boendet har för eleverna inneburit: </a:t>
            </a:r>
          </a:p>
          <a:p>
            <a:pPr lvl="0"/>
            <a:r>
              <a:rPr lang="sv-SE" sz="1600" dirty="0">
                <a:solidFill>
                  <a:prstClr val="black"/>
                </a:solidFill>
                <a:latin typeface="Times New Roman" panose="02020603050405020304" pitchFamily="18" charset="0"/>
                <a:cs typeface="Times New Roman" panose="02020603050405020304" pitchFamily="18" charset="0"/>
              </a:rPr>
              <a:t>Stöd att ta sig till och från skolan</a:t>
            </a:r>
          </a:p>
          <a:p>
            <a:pPr lvl="0"/>
            <a:r>
              <a:rPr lang="sv-SE" sz="1600" dirty="0">
                <a:solidFill>
                  <a:prstClr val="black"/>
                </a:solidFill>
                <a:latin typeface="Times New Roman" panose="02020603050405020304" pitchFamily="18" charset="0"/>
                <a:cs typeface="Times New Roman" panose="02020603050405020304" pitchFamily="18" charset="0"/>
              </a:rPr>
              <a:t>Stöd att ta sig upp på morgonen</a:t>
            </a:r>
          </a:p>
          <a:p>
            <a:pPr lvl="0"/>
            <a:r>
              <a:rPr lang="sv-SE" sz="1600" dirty="0">
                <a:solidFill>
                  <a:prstClr val="black"/>
                </a:solidFill>
                <a:latin typeface="Times New Roman" panose="02020603050405020304" pitchFamily="18" charset="0"/>
                <a:cs typeface="Times New Roman" panose="02020603050405020304" pitchFamily="18" charset="0"/>
              </a:rPr>
              <a:t>Stöd i kosthållning och matlagning</a:t>
            </a:r>
          </a:p>
          <a:p>
            <a:pPr lvl="0"/>
            <a:r>
              <a:rPr lang="sv-SE" sz="1600" dirty="0">
                <a:solidFill>
                  <a:prstClr val="black"/>
                </a:solidFill>
                <a:latin typeface="Times New Roman" panose="02020603050405020304" pitchFamily="18" charset="0"/>
                <a:cs typeface="Times New Roman" panose="02020603050405020304" pitchFamily="18" charset="0"/>
              </a:rPr>
              <a:t>Stöd i fritidsaktiviteter</a:t>
            </a:r>
          </a:p>
          <a:p>
            <a:pPr lvl="0"/>
            <a:r>
              <a:rPr lang="sv-SE" sz="1600" dirty="0">
                <a:solidFill>
                  <a:prstClr val="black"/>
                </a:solidFill>
                <a:latin typeface="Times New Roman" panose="02020603050405020304" pitchFamily="18" charset="0"/>
                <a:cs typeface="Times New Roman" panose="02020603050405020304" pitchFamily="18" charset="0"/>
              </a:rPr>
              <a:t>Stöd att interagera med andra – social träning</a:t>
            </a:r>
          </a:p>
          <a:p>
            <a:pPr lvl="0"/>
            <a:r>
              <a:rPr lang="sv-SE" sz="1600" dirty="0">
                <a:solidFill>
                  <a:prstClr val="black"/>
                </a:solidFill>
                <a:latin typeface="Times New Roman" panose="02020603050405020304" pitchFamily="18" charset="0"/>
                <a:cs typeface="Times New Roman" panose="02020603050405020304" pitchFamily="18" charset="0"/>
              </a:rPr>
              <a:t>Stöd att sköta ett hushåll</a:t>
            </a:r>
          </a:p>
          <a:p>
            <a:pPr lvl="0"/>
            <a:endParaRPr lang="sv-SE" sz="1600" dirty="0">
              <a:solidFill>
                <a:prstClr val="black"/>
              </a:solidFill>
            </a:endParaRPr>
          </a:p>
          <a:p>
            <a:pPr lvl="0">
              <a:buFontTx/>
              <a:buChar char="-"/>
            </a:pPr>
            <a:endParaRPr lang="sv-SE" sz="1600" dirty="0">
              <a:solidFill>
                <a:prstClr val="black"/>
              </a:solidFill>
            </a:endParaRPr>
          </a:p>
          <a:p>
            <a:pPr lvl="0">
              <a:buFontTx/>
              <a:buChar char="-"/>
            </a:pPr>
            <a:endParaRPr lang="sv-SE" sz="1600" dirty="0">
              <a:solidFill>
                <a:prstClr val="black"/>
              </a:solidFill>
            </a:endParaRPr>
          </a:p>
          <a:p>
            <a:pPr lvl="0">
              <a:buFontTx/>
              <a:buChar char="-"/>
            </a:pPr>
            <a:endParaRPr lang="sv-SE" sz="1600" dirty="0">
              <a:solidFill>
                <a:prstClr val="black"/>
              </a:solidFill>
            </a:endParaRPr>
          </a:p>
        </p:txBody>
      </p:sp>
      <p:sp>
        <p:nvSpPr>
          <p:cNvPr id="3" name="Platshållare för datum 2"/>
          <p:cNvSpPr>
            <a:spLocks noGrp="1"/>
          </p:cNvSpPr>
          <p:nvPr>
            <p:ph type="dt" sz="half" idx="10"/>
          </p:nvPr>
        </p:nvSpPr>
        <p:spPr/>
        <p:txBody>
          <a:bodyPr/>
          <a:lstStyle/>
          <a:p>
            <a:fld id="{37B8C782-2B85-427F-87EE-2B562690B968}" type="datetime1">
              <a:rPr lang="sv-SE" smtClean="0"/>
              <a:pPr/>
              <a:t>2024-12-19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r>
              <a:rPr lang="sv-SE"/>
              <a:t>Sida </a:t>
            </a:r>
            <a:fld id="{442FF2AC-5952-4A76-A4C8-7FBE2B124180}" type="slidenum">
              <a:rPr lang="sv-SE" smtClean="0"/>
              <a:pPr/>
              <a:t>18</a:t>
            </a:fld>
            <a:endParaRPr lang="sv-SE" dirty="0"/>
          </a:p>
        </p:txBody>
      </p:sp>
      <p:sp>
        <p:nvSpPr>
          <p:cNvPr id="6" name="Rubrik 5"/>
          <p:cNvSpPr>
            <a:spLocks noGrp="1"/>
          </p:cNvSpPr>
          <p:nvPr>
            <p:ph type="title"/>
          </p:nvPr>
        </p:nvSpPr>
        <p:spPr/>
        <p:txBody>
          <a:bodyPr>
            <a:noAutofit/>
          </a:bodyPr>
          <a:lstStyle/>
          <a:p>
            <a:r>
              <a:rPr lang="sv-SE" sz="4000" dirty="0">
                <a:latin typeface="Times New Roman" panose="02020603050405020304" pitchFamily="18" charset="0"/>
                <a:cs typeface="Times New Roman" panose="02020603050405020304" pitchFamily="18" charset="0"/>
              </a:rPr>
              <a:t>Vad har man fått för pengarna?</a:t>
            </a:r>
          </a:p>
        </p:txBody>
      </p:sp>
    </p:spTree>
    <p:extLst>
      <p:ext uri="{BB962C8B-B14F-4D97-AF65-F5344CB8AC3E}">
        <p14:creationId xmlns:p14="http://schemas.microsoft.com/office/powerpoint/2010/main" val="2011912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p:cNvPicPr>
            <a:picLocks noGrp="1" noChangeAspect="1"/>
          </p:cNvPicPr>
          <p:nvPr>
            <p:ph idx="1"/>
          </p:nvPr>
        </p:nvPicPr>
        <p:blipFill>
          <a:blip r:embed="rId2"/>
          <a:stretch>
            <a:fillRect/>
          </a:stretch>
        </p:blipFill>
        <p:spPr>
          <a:xfrm>
            <a:off x="1070579" y="1844824"/>
            <a:ext cx="6819900" cy="2619375"/>
          </a:xfrm>
          <a:prstGeom prst="rect">
            <a:avLst/>
          </a:prstGeom>
        </p:spPr>
      </p:pic>
      <p:sp>
        <p:nvSpPr>
          <p:cNvPr id="3" name="Platshållare för datum 2"/>
          <p:cNvSpPr>
            <a:spLocks noGrp="1"/>
          </p:cNvSpPr>
          <p:nvPr>
            <p:ph type="dt" sz="half" idx="10"/>
          </p:nvPr>
        </p:nvSpPr>
        <p:spPr/>
        <p:txBody>
          <a:bodyPr/>
          <a:lstStyle/>
          <a:p>
            <a:fld id="{37B8C782-2B85-427F-87EE-2B562690B968}" type="datetime1">
              <a:rPr lang="sv-SE" smtClean="0"/>
              <a:pPr/>
              <a:t>2024-12-19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r>
              <a:rPr lang="sv-SE"/>
              <a:t>Sida </a:t>
            </a:r>
            <a:fld id="{442FF2AC-5952-4A76-A4C8-7FBE2B124180}" type="slidenum">
              <a:rPr lang="sv-SE" smtClean="0"/>
              <a:pPr/>
              <a:t>19</a:t>
            </a:fld>
            <a:endParaRPr lang="sv-SE" dirty="0"/>
          </a:p>
        </p:txBody>
      </p:sp>
      <p:sp>
        <p:nvSpPr>
          <p:cNvPr id="6" name="Rubrik 5"/>
          <p:cNvSpPr>
            <a:spLocks noGrp="1"/>
          </p:cNvSpPr>
          <p:nvPr>
            <p:ph type="title"/>
          </p:nvPr>
        </p:nvSpPr>
        <p:spPr/>
        <p:txBody>
          <a:bodyPr>
            <a:normAutofit fontScale="90000"/>
          </a:bodyPr>
          <a:lstStyle/>
          <a:p>
            <a:r>
              <a:rPr lang="sv-SE" dirty="0">
                <a:latin typeface="Times New Roman" panose="02020603050405020304" pitchFamily="18" charset="0"/>
                <a:cs typeface="Times New Roman" panose="02020603050405020304" pitchFamily="18" charset="0"/>
              </a:rPr>
              <a:t>LSS</a:t>
            </a:r>
          </a:p>
        </p:txBody>
      </p:sp>
      <p:sp>
        <p:nvSpPr>
          <p:cNvPr id="8" name="Rektangel 7"/>
          <p:cNvSpPr/>
          <p:nvPr/>
        </p:nvSpPr>
        <p:spPr>
          <a:xfrm>
            <a:off x="4427984" y="5386202"/>
            <a:ext cx="2806409" cy="369332"/>
          </a:xfrm>
          <a:prstGeom prst="rect">
            <a:avLst/>
          </a:prstGeom>
        </p:spPr>
        <p:txBody>
          <a:bodyPr wrap="none">
            <a:spAutoFit/>
          </a:bodyPr>
          <a:lstStyle/>
          <a:p>
            <a:r>
              <a:rPr lang="sv-SE" dirty="0">
                <a:hlinkClick r:id="rId3"/>
              </a:rPr>
              <a:t>Individens behov i centrum</a:t>
            </a:r>
            <a:endParaRPr lang="sv-SE" dirty="0"/>
          </a:p>
        </p:txBody>
      </p:sp>
    </p:spTree>
    <p:extLst>
      <p:ext uri="{BB962C8B-B14F-4D97-AF65-F5344CB8AC3E}">
        <p14:creationId xmlns:p14="http://schemas.microsoft.com/office/powerpoint/2010/main" val="864046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descr="Gym, bastu och bassä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3888" y="2348880"/>
            <a:ext cx="1844620" cy="2596133"/>
          </a:xfrm>
        </p:spPr>
      </p:pic>
      <p:sp>
        <p:nvSpPr>
          <p:cNvPr id="3" name="Platshållare för datum 2"/>
          <p:cNvSpPr>
            <a:spLocks noGrp="1"/>
          </p:cNvSpPr>
          <p:nvPr>
            <p:ph type="dt" sz="half" idx="10"/>
          </p:nvPr>
        </p:nvSpPr>
        <p:spPr/>
        <p:txBody>
          <a:bodyPr/>
          <a:lstStyle/>
          <a:p>
            <a:fld id="{37B8C782-2B85-427F-87EE-2B562690B968}" type="datetime1">
              <a:rPr lang="sv-SE" smtClean="0"/>
              <a:pPr/>
              <a:t>2024-12-19</a:t>
            </a:fld>
            <a:endParaRPr lang="sv-SE" dirty="0"/>
          </a:p>
        </p:txBody>
      </p:sp>
      <p:sp>
        <p:nvSpPr>
          <p:cNvPr id="4" name="Platshållare för sidfot 3"/>
          <p:cNvSpPr>
            <a:spLocks noGrp="1"/>
          </p:cNvSpPr>
          <p:nvPr>
            <p:ph type="ftr" sz="quarter" idx="11"/>
          </p:nvPr>
        </p:nvSpPr>
        <p:spPr>
          <a:xfrm>
            <a:off x="1105272" y="1844824"/>
            <a:ext cx="6419056" cy="4392488"/>
          </a:xfrm>
        </p:spPr>
        <p:txBody>
          <a:bodyPr/>
          <a:lstStyle/>
          <a:p>
            <a:r>
              <a:rPr lang="sv-SE" sz="2800" i="1" dirty="0">
                <a:latin typeface="Times New Roman" panose="02020603050405020304" pitchFamily="18" charset="0"/>
                <a:cs typeface="Times New Roman" panose="02020603050405020304" pitchFamily="18" charset="0"/>
              </a:rPr>
              <a:t>Den uppkomna situationen blev svår att hantera!</a:t>
            </a:r>
          </a:p>
        </p:txBody>
      </p:sp>
      <p:sp>
        <p:nvSpPr>
          <p:cNvPr id="5" name="Platshållare för bildnummer 4"/>
          <p:cNvSpPr>
            <a:spLocks noGrp="1"/>
          </p:cNvSpPr>
          <p:nvPr>
            <p:ph type="sldNum" sz="quarter" idx="12"/>
          </p:nvPr>
        </p:nvSpPr>
        <p:spPr/>
        <p:txBody>
          <a:bodyPr/>
          <a:lstStyle/>
          <a:p>
            <a:r>
              <a:rPr lang="sv-SE"/>
              <a:t>Sida </a:t>
            </a:r>
            <a:fld id="{442FF2AC-5952-4A76-A4C8-7FBE2B124180}" type="slidenum">
              <a:rPr lang="sv-SE" smtClean="0"/>
              <a:pPr/>
              <a:t>2</a:t>
            </a:fld>
            <a:endParaRPr lang="sv-SE" dirty="0"/>
          </a:p>
        </p:txBody>
      </p:sp>
      <p:sp>
        <p:nvSpPr>
          <p:cNvPr id="6" name="Rubrik 5"/>
          <p:cNvSpPr>
            <a:spLocks noGrp="1"/>
          </p:cNvSpPr>
          <p:nvPr>
            <p:ph type="title"/>
          </p:nvPr>
        </p:nvSpPr>
        <p:spPr/>
        <p:txBody>
          <a:bodyPr>
            <a:normAutofit fontScale="90000"/>
          </a:bodyPr>
          <a:lstStyle/>
          <a:p>
            <a:r>
              <a:rPr lang="sv-SE" dirty="0">
                <a:latin typeface="Times New Roman" panose="02020603050405020304" pitchFamily="18" charset="0"/>
                <a:cs typeface="Times New Roman" panose="02020603050405020304" pitchFamily="18" charset="0"/>
              </a:rPr>
              <a:t>Varför projektansökan? </a:t>
            </a:r>
          </a:p>
        </p:txBody>
      </p:sp>
    </p:spTree>
    <p:extLst>
      <p:ext uri="{BB962C8B-B14F-4D97-AF65-F5344CB8AC3E}">
        <p14:creationId xmlns:p14="http://schemas.microsoft.com/office/powerpoint/2010/main" val="1150385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p:cNvPicPr>
            <a:picLocks noGrp="1" noChangeAspect="1"/>
          </p:cNvPicPr>
          <p:nvPr>
            <p:ph idx="1"/>
          </p:nvPr>
        </p:nvPicPr>
        <p:blipFill>
          <a:blip r:embed="rId2"/>
          <a:stretch>
            <a:fillRect/>
          </a:stretch>
        </p:blipFill>
        <p:spPr>
          <a:xfrm>
            <a:off x="1017400" y="1686674"/>
            <a:ext cx="6848475" cy="2867025"/>
          </a:xfrm>
          <a:prstGeom prst="rect">
            <a:avLst/>
          </a:prstGeom>
        </p:spPr>
      </p:pic>
      <p:sp>
        <p:nvSpPr>
          <p:cNvPr id="3" name="Platshållare för datum 2"/>
          <p:cNvSpPr>
            <a:spLocks noGrp="1"/>
          </p:cNvSpPr>
          <p:nvPr>
            <p:ph type="dt" sz="half" idx="10"/>
          </p:nvPr>
        </p:nvSpPr>
        <p:spPr/>
        <p:txBody>
          <a:bodyPr/>
          <a:lstStyle/>
          <a:p>
            <a:fld id="{37B8C782-2B85-427F-87EE-2B562690B968}" type="datetime1">
              <a:rPr lang="sv-SE" smtClean="0"/>
              <a:pPr/>
              <a:t>2024-12-19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r>
              <a:rPr lang="sv-SE"/>
              <a:t>Sida </a:t>
            </a:r>
            <a:fld id="{442FF2AC-5952-4A76-A4C8-7FBE2B124180}" type="slidenum">
              <a:rPr lang="sv-SE" smtClean="0"/>
              <a:pPr/>
              <a:t>20</a:t>
            </a:fld>
            <a:endParaRPr lang="sv-SE" dirty="0"/>
          </a:p>
        </p:txBody>
      </p:sp>
      <p:sp>
        <p:nvSpPr>
          <p:cNvPr id="6" name="Rubrik 5"/>
          <p:cNvSpPr>
            <a:spLocks noGrp="1"/>
          </p:cNvSpPr>
          <p:nvPr>
            <p:ph type="title"/>
          </p:nvPr>
        </p:nvSpPr>
        <p:spPr/>
        <p:txBody>
          <a:bodyPr>
            <a:normAutofit fontScale="90000"/>
          </a:bodyPr>
          <a:lstStyle/>
          <a:p>
            <a:r>
              <a:rPr lang="sv-SE" dirty="0">
                <a:latin typeface="Times New Roman" panose="02020603050405020304" pitchFamily="18" charset="0"/>
                <a:cs typeface="Times New Roman" panose="02020603050405020304" pitchFamily="18" charset="0"/>
              </a:rPr>
              <a:t>IFO/Socialtjänsten</a:t>
            </a:r>
          </a:p>
        </p:txBody>
      </p:sp>
      <p:sp>
        <p:nvSpPr>
          <p:cNvPr id="8" name="Rektangel 7"/>
          <p:cNvSpPr/>
          <p:nvPr/>
        </p:nvSpPr>
        <p:spPr>
          <a:xfrm>
            <a:off x="4644008" y="5340115"/>
            <a:ext cx="2806409" cy="369332"/>
          </a:xfrm>
          <a:prstGeom prst="rect">
            <a:avLst/>
          </a:prstGeom>
        </p:spPr>
        <p:txBody>
          <a:bodyPr wrap="none">
            <a:spAutoFit/>
          </a:bodyPr>
          <a:lstStyle/>
          <a:p>
            <a:r>
              <a:rPr lang="sv-SE" dirty="0">
                <a:hlinkClick r:id="rId3"/>
              </a:rPr>
              <a:t>Individens behov i centrum</a:t>
            </a:r>
            <a:endParaRPr lang="sv-SE" dirty="0"/>
          </a:p>
        </p:txBody>
      </p:sp>
    </p:spTree>
    <p:extLst>
      <p:ext uri="{BB962C8B-B14F-4D97-AF65-F5344CB8AC3E}">
        <p14:creationId xmlns:p14="http://schemas.microsoft.com/office/powerpoint/2010/main" val="185877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p:cNvPicPr>
            <a:picLocks noGrp="1" noChangeAspect="1"/>
          </p:cNvPicPr>
          <p:nvPr>
            <p:ph idx="1"/>
          </p:nvPr>
        </p:nvPicPr>
        <p:blipFill>
          <a:blip r:embed="rId2"/>
          <a:stretch>
            <a:fillRect/>
          </a:stretch>
        </p:blipFill>
        <p:spPr>
          <a:xfrm>
            <a:off x="3059832" y="5085184"/>
            <a:ext cx="5760994" cy="945926"/>
          </a:xfrm>
          <a:prstGeom prst="rect">
            <a:avLst/>
          </a:prstGeom>
        </p:spPr>
      </p:pic>
      <p:sp>
        <p:nvSpPr>
          <p:cNvPr id="3" name="Platshållare för datum 2"/>
          <p:cNvSpPr>
            <a:spLocks noGrp="1"/>
          </p:cNvSpPr>
          <p:nvPr>
            <p:ph type="dt" sz="half" idx="10"/>
          </p:nvPr>
        </p:nvSpPr>
        <p:spPr/>
        <p:txBody>
          <a:bodyPr/>
          <a:lstStyle/>
          <a:p>
            <a:fld id="{37B8C782-2B85-427F-87EE-2B562690B968}" type="datetime1">
              <a:rPr lang="sv-SE" smtClean="0"/>
              <a:pPr/>
              <a:t>2024-12-19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r>
              <a:rPr lang="sv-SE"/>
              <a:t>Sida </a:t>
            </a:r>
            <a:fld id="{442FF2AC-5952-4A76-A4C8-7FBE2B124180}" type="slidenum">
              <a:rPr lang="sv-SE" smtClean="0"/>
              <a:pPr/>
              <a:t>21</a:t>
            </a:fld>
            <a:endParaRPr lang="sv-SE" dirty="0"/>
          </a:p>
        </p:txBody>
      </p:sp>
      <p:sp>
        <p:nvSpPr>
          <p:cNvPr id="6" name="Rubrik 5"/>
          <p:cNvSpPr>
            <a:spLocks noGrp="1"/>
          </p:cNvSpPr>
          <p:nvPr>
            <p:ph type="title"/>
          </p:nvPr>
        </p:nvSpPr>
        <p:spPr/>
        <p:txBody>
          <a:bodyPr>
            <a:normAutofit fontScale="90000"/>
          </a:bodyPr>
          <a:lstStyle/>
          <a:p>
            <a:r>
              <a:rPr lang="sv-SE" dirty="0">
                <a:latin typeface="Times New Roman" panose="02020603050405020304" pitchFamily="18" charset="0"/>
                <a:cs typeface="Times New Roman" panose="02020603050405020304" pitchFamily="18" charset="0"/>
              </a:rPr>
              <a:t>Personkrets - LSS</a:t>
            </a:r>
          </a:p>
        </p:txBody>
      </p:sp>
      <p:pic>
        <p:nvPicPr>
          <p:cNvPr id="8" name="Bildobjekt 7"/>
          <p:cNvPicPr>
            <a:picLocks noChangeAspect="1"/>
          </p:cNvPicPr>
          <p:nvPr/>
        </p:nvPicPr>
        <p:blipFill>
          <a:blip r:embed="rId3"/>
          <a:stretch>
            <a:fillRect/>
          </a:stretch>
        </p:blipFill>
        <p:spPr>
          <a:xfrm>
            <a:off x="323528" y="1328213"/>
            <a:ext cx="8394213" cy="3488081"/>
          </a:xfrm>
          <a:prstGeom prst="rect">
            <a:avLst/>
          </a:prstGeom>
        </p:spPr>
      </p:pic>
      <p:pic>
        <p:nvPicPr>
          <p:cNvPr id="9" name="Bildobjekt 8"/>
          <p:cNvPicPr>
            <a:picLocks noChangeAspect="1"/>
          </p:cNvPicPr>
          <p:nvPr/>
        </p:nvPicPr>
        <p:blipFill>
          <a:blip r:embed="rId4"/>
          <a:stretch>
            <a:fillRect/>
          </a:stretch>
        </p:blipFill>
        <p:spPr>
          <a:xfrm>
            <a:off x="5076056" y="318187"/>
            <a:ext cx="3190875" cy="962025"/>
          </a:xfrm>
          <a:prstGeom prst="rect">
            <a:avLst/>
          </a:prstGeom>
        </p:spPr>
      </p:pic>
    </p:spTree>
    <p:extLst>
      <p:ext uri="{BB962C8B-B14F-4D97-AF65-F5344CB8AC3E}">
        <p14:creationId xmlns:p14="http://schemas.microsoft.com/office/powerpoint/2010/main" val="719527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fontScale="77500" lnSpcReduction="20000"/>
          </a:bodyPr>
          <a:lstStyle/>
          <a:p>
            <a:pPr lvl="0"/>
            <a:r>
              <a:rPr lang="sv-SE" sz="1700" b="1" dirty="0">
                <a:solidFill>
                  <a:prstClr val="black"/>
                </a:solidFill>
                <a:latin typeface="Times New Roman" panose="02020603050405020304" pitchFamily="18" charset="0"/>
                <a:cs typeface="Times New Roman" panose="02020603050405020304" pitchFamily="18" charset="0"/>
              </a:rPr>
              <a:t>Personlig assistans </a:t>
            </a:r>
            <a:r>
              <a:rPr lang="sv-SE" sz="1700" dirty="0">
                <a:solidFill>
                  <a:prstClr val="black"/>
                </a:solidFill>
                <a:latin typeface="Times New Roman" panose="02020603050405020304" pitchFamily="18" charset="0"/>
                <a:cs typeface="Times New Roman" panose="02020603050405020304" pitchFamily="18" charset="0"/>
              </a:rPr>
              <a:t>Insatsen kan beviljas som stöd till personer med stora och varaktiga funktionsnedsättningar som behöver hjälp med sina grundläggande behov.</a:t>
            </a:r>
          </a:p>
          <a:p>
            <a:pPr marL="0" lvl="0" indent="0">
              <a:buNone/>
            </a:pPr>
            <a:endParaRPr lang="sv-SE" sz="1700" dirty="0">
              <a:solidFill>
                <a:prstClr val="black"/>
              </a:solidFill>
              <a:latin typeface="Times New Roman" panose="02020603050405020304" pitchFamily="18" charset="0"/>
              <a:cs typeface="Times New Roman" panose="02020603050405020304" pitchFamily="18" charset="0"/>
            </a:endParaRPr>
          </a:p>
          <a:p>
            <a:pPr lvl="0"/>
            <a:r>
              <a:rPr lang="sv-SE" sz="1700" b="1" dirty="0">
                <a:solidFill>
                  <a:prstClr val="black"/>
                </a:solidFill>
                <a:latin typeface="Times New Roman" panose="02020603050405020304" pitchFamily="18" charset="0"/>
                <a:cs typeface="Times New Roman" panose="02020603050405020304" pitchFamily="18" charset="0"/>
              </a:rPr>
              <a:t>Ledsagning</a:t>
            </a:r>
            <a:r>
              <a:rPr lang="sv-SE" sz="1700" dirty="0">
                <a:solidFill>
                  <a:prstClr val="black"/>
                </a:solidFill>
                <a:latin typeface="Times New Roman" panose="02020603050405020304" pitchFamily="18" charset="0"/>
                <a:cs typeface="Times New Roman" panose="02020603050405020304" pitchFamily="18" charset="0"/>
              </a:rPr>
              <a:t> Ledsagaren följer med en person med funktionsnedsättning på aktiviteter utanför hemmet.</a:t>
            </a:r>
          </a:p>
          <a:p>
            <a:pPr marL="0" lvl="0" indent="0">
              <a:buNone/>
            </a:pPr>
            <a:endParaRPr lang="sv-SE" sz="1700" b="1" dirty="0">
              <a:solidFill>
                <a:prstClr val="black"/>
              </a:solidFill>
              <a:latin typeface="Times New Roman" panose="02020603050405020304" pitchFamily="18" charset="0"/>
              <a:cs typeface="Times New Roman" panose="02020603050405020304" pitchFamily="18" charset="0"/>
            </a:endParaRPr>
          </a:p>
          <a:p>
            <a:pPr lvl="0"/>
            <a:r>
              <a:rPr lang="sv-SE" sz="1700" b="1" dirty="0">
                <a:solidFill>
                  <a:prstClr val="black"/>
                </a:solidFill>
                <a:latin typeface="Times New Roman" panose="02020603050405020304" pitchFamily="18" charset="0"/>
                <a:cs typeface="Times New Roman" panose="02020603050405020304" pitchFamily="18" charset="0"/>
              </a:rPr>
              <a:t>Korttidsboende Regnbågen </a:t>
            </a:r>
            <a:r>
              <a:rPr lang="sv-SE" sz="1700" dirty="0" err="1">
                <a:solidFill>
                  <a:prstClr val="black"/>
                </a:solidFill>
                <a:latin typeface="Times New Roman" panose="02020603050405020304" pitchFamily="18" charset="0"/>
                <a:cs typeface="Times New Roman" panose="02020603050405020304" pitchFamily="18" charset="0"/>
              </a:rPr>
              <a:t>VoO</a:t>
            </a:r>
            <a:r>
              <a:rPr lang="sv-SE" sz="1700" dirty="0">
                <a:solidFill>
                  <a:prstClr val="black"/>
                </a:solidFill>
                <a:latin typeface="Times New Roman" panose="02020603050405020304" pitchFamily="18" charset="0"/>
                <a:cs typeface="Times New Roman" panose="02020603050405020304" pitchFamily="18" charset="0"/>
              </a:rPr>
              <a:t>/LSS, Barn/ungdomar med beviljad insats LSS korttidsvistelse. 0 år och uppåt så länge man bor hemma vid vårdnadshavare och behov av avlastning finns. </a:t>
            </a:r>
          </a:p>
          <a:p>
            <a:pPr lvl="0"/>
            <a:endParaRPr lang="sv-SE" sz="1700" dirty="0">
              <a:solidFill>
                <a:prstClr val="black"/>
              </a:solidFill>
              <a:latin typeface="Times New Roman" panose="02020603050405020304" pitchFamily="18" charset="0"/>
              <a:cs typeface="Times New Roman" panose="02020603050405020304" pitchFamily="18" charset="0"/>
            </a:endParaRPr>
          </a:p>
          <a:p>
            <a:pPr lvl="0"/>
            <a:r>
              <a:rPr lang="sv-SE" sz="1700" b="1" dirty="0">
                <a:solidFill>
                  <a:prstClr val="black"/>
                </a:solidFill>
                <a:latin typeface="Times New Roman" panose="02020603050405020304" pitchFamily="18" charset="0"/>
                <a:cs typeface="Times New Roman" panose="02020603050405020304" pitchFamily="18" charset="0"/>
              </a:rPr>
              <a:t>Korttidstillsyn </a:t>
            </a:r>
            <a:r>
              <a:rPr lang="sv-SE" sz="1700" dirty="0">
                <a:solidFill>
                  <a:prstClr val="black"/>
                </a:solidFill>
                <a:latin typeface="Times New Roman" panose="02020603050405020304" pitchFamily="18" charset="0"/>
                <a:cs typeface="Times New Roman" panose="02020603050405020304" pitchFamily="18" charset="0"/>
              </a:rPr>
              <a:t>Insatsen kan beviljas till ungdomar from 13 år till avslutad gymnasieutbildning. </a:t>
            </a:r>
          </a:p>
          <a:p>
            <a:pPr lvl="0"/>
            <a:endParaRPr lang="sv-SE" sz="1700" dirty="0">
              <a:solidFill>
                <a:prstClr val="black"/>
              </a:solidFill>
              <a:latin typeface="Times New Roman" panose="02020603050405020304" pitchFamily="18" charset="0"/>
              <a:cs typeface="Times New Roman" panose="02020603050405020304" pitchFamily="18" charset="0"/>
            </a:endParaRPr>
          </a:p>
          <a:p>
            <a:pPr lvl="0"/>
            <a:r>
              <a:rPr lang="sv-SE" sz="1700" b="1" dirty="0">
                <a:solidFill>
                  <a:prstClr val="black"/>
                </a:solidFill>
                <a:latin typeface="Times New Roman" panose="02020603050405020304" pitchFamily="18" charset="0"/>
                <a:cs typeface="Times New Roman" panose="02020603050405020304" pitchFamily="18" charset="0"/>
              </a:rPr>
              <a:t>Stödfamilj </a:t>
            </a:r>
            <a:r>
              <a:rPr lang="sv-SE" sz="1700" dirty="0">
                <a:solidFill>
                  <a:prstClr val="black"/>
                </a:solidFill>
                <a:latin typeface="Times New Roman" panose="02020603050405020304" pitchFamily="18" charset="0"/>
                <a:cs typeface="Times New Roman" panose="02020603050405020304" pitchFamily="18" charset="0"/>
              </a:rPr>
              <a:t>Insatsen kan beviljas så länge barnet/ungdomen bor hemma med vårdnadshavare</a:t>
            </a:r>
          </a:p>
          <a:p>
            <a:pPr lvl="0"/>
            <a:endParaRPr lang="sv-SE" sz="1700" dirty="0">
              <a:solidFill>
                <a:prstClr val="black"/>
              </a:solidFill>
              <a:latin typeface="Times New Roman" panose="02020603050405020304" pitchFamily="18" charset="0"/>
              <a:cs typeface="Times New Roman" panose="02020603050405020304" pitchFamily="18" charset="0"/>
            </a:endParaRPr>
          </a:p>
          <a:p>
            <a:pPr lvl="0"/>
            <a:r>
              <a:rPr lang="sv-SE" sz="1700" b="1" dirty="0">
                <a:solidFill>
                  <a:prstClr val="black"/>
                </a:solidFill>
                <a:latin typeface="Times New Roman" panose="02020603050405020304" pitchFamily="18" charset="0"/>
                <a:cs typeface="Times New Roman" panose="02020603050405020304" pitchFamily="18" charset="0"/>
              </a:rPr>
              <a:t>Daglig verksamhet </a:t>
            </a:r>
            <a:r>
              <a:rPr lang="sv-SE" sz="1700" dirty="0">
                <a:solidFill>
                  <a:prstClr val="black"/>
                </a:solidFill>
                <a:latin typeface="Times New Roman" panose="02020603050405020304" pitchFamily="18" charset="0"/>
                <a:cs typeface="Times New Roman" panose="02020603050405020304" pitchFamily="18" charset="0"/>
              </a:rPr>
              <a:t>Insats som kan beviljas efter avslutad grundskole- eller gymnasieutbildning och som saknar förvärvsarbete. </a:t>
            </a:r>
          </a:p>
          <a:p>
            <a:pPr lvl="0"/>
            <a:endParaRPr lang="sv-SE" sz="1700" dirty="0">
              <a:solidFill>
                <a:prstClr val="black"/>
              </a:solidFill>
              <a:latin typeface="Times New Roman" panose="02020603050405020304" pitchFamily="18" charset="0"/>
              <a:cs typeface="Times New Roman" panose="02020603050405020304" pitchFamily="18" charset="0"/>
            </a:endParaRPr>
          </a:p>
          <a:p>
            <a:pPr lvl="0"/>
            <a:r>
              <a:rPr lang="sv-SE" sz="1700" b="1" dirty="0">
                <a:solidFill>
                  <a:prstClr val="black"/>
                </a:solidFill>
                <a:latin typeface="Times New Roman" panose="02020603050405020304" pitchFamily="18" charset="0"/>
                <a:cs typeface="Times New Roman" panose="02020603050405020304" pitchFamily="18" charset="0"/>
              </a:rPr>
              <a:t>Avlösare i hemmet </a:t>
            </a:r>
            <a:r>
              <a:rPr lang="sv-SE" sz="1700" dirty="0">
                <a:solidFill>
                  <a:prstClr val="black"/>
                </a:solidFill>
                <a:latin typeface="Times New Roman" panose="02020603050405020304" pitchFamily="18" charset="0"/>
                <a:cs typeface="Times New Roman" panose="02020603050405020304" pitchFamily="18" charset="0"/>
              </a:rPr>
              <a:t>Insatsen kan beviljas som stöd till föräldrar med barn och unga med funktionsnedsättning för avlastning och återhämtning. </a:t>
            </a:r>
          </a:p>
          <a:p>
            <a:pPr lvl="0"/>
            <a:endParaRPr lang="sv-SE" sz="1700" dirty="0">
              <a:solidFill>
                <a:prstClr val="black"/>
              </a:solidFill>
              <a:latin typeface="Times New Roman" panose="02020603050405020304" pitchFamily="18" charset="0"/>
              <a:cs typeface="Times New Roman" panose="02020603050405020304" pitchFamily="18" charset="0"/>
            </a:endParaRPr>
          </a:p>
          <a:p>
            <a:pPr lvl="0"/>
            <a:r>
              <a:rPr lang="sv-SE" sz="1700" b="1" dirty="0">
                <a:solidFill>
                  <a:prstClr val="black"/>
                </a:solidFill>
                <a:latin typeface="Times New Roman" panose="02020603050405020304" pitchFamily="18" charset="0"/>
                <a:cs typeface="Times New Roman" panose="02020603050405020304" pitchFamily="18" charset="0"/>
              </a:rPr>
              <a:t>Kontaktperson </a:t>
            </a:r>
            <a:r>
              <a:rPr lang="sv-SE" sz="1700" dirty="0">
                <a:solidFill>
                  <a:prstClr val="black"/>
                </a:solidFill>
                <a:latin typeface="Times New Roman" panose="02020603050405020304" pitchFamily="18" charset="0"/>
                <a:cs typeface="Times New Roman" panose="02020603050405020304" pitchFamily="18" charset="0"/>
              </a:rPr>
              <a:t>Insatsen kan beviljas till stöd för sociala kontakter och fritidsaktiviteter </a:t>
            </a:r>
          </a:p>
          <a:p>
            <a:pPr lvl="0"/>
            <a:endParaRPr lang="sv-SE" sz="1700" dirty="0">
              <a:solidFill>
                <a:prstClr val="black"/>
              </a:solidFill>
              <a:latin typeface="Times New Roman" panose="02020603050405020304" pitchFamily="18" charset="0"/>
              <a:cs typeface="Times New Roman" panose="02020603050405020304" pitchFamily="18" charset="0"/>
            </a:endParaRPr>
          </a:p>
          <a:p>
            <a:pPr lvl="0"/>
            <a:r>
              <a:rPr lang="sv-SE" sz="1700" b="1" dirty="0">
                <a:solidFill>
                  <a:prstClr val="black"/>
                </a:solidFill>
                <a:latin typeface="Times New Roman" panose="02020603050405020304" pitchFamily="18" charset="0"/>
                <a:cs typeface="Times New Roman" panose="02020603050405020304" pitchFamily="18" charset="0"/>
              </a:rPr>
              <a:t>Barn- och ungdomsboenden </a:t>
            </a:r>
            <a:r>
              <a:rPr lang="sv-SE" sz="1700" dirty="0">
                <a:solidFill>
                  <a:prstClr val="black"/>
                </a:solidFill>
                <a:latin typeface="Times New Roman" panose="02020603050405020304" pitchFamily="18" charset="0"/>
                <a:cs typeface="Times New Roman" panose="02020603050405020304" pitchFamily="18" charset="0"/>
              </a:rPr>
              <a:t>Barn och ungdomsboende saknas i hemkommunen. Externa köp av plats kan beviljas och verkställas genom köp av plats i annan kommun. </a:t>
            </a:r>
          </a:p>
          <a:p>
            <a:endParaRPr lang="sv-SE" dirty="0"/>
          </a:p>
        </p:txBody>
      </p:sp>
      <p:sp>
        <p:nvSpPr>
          <p:cNvPr id="3" name="Platshållare för datum 2"/>
          <p:cNvSpPr>
            <a:spLocks noGrp="1"/>
          </p:cNvSpPr>
          <p:nvPr>
            <p:ph type="dt" sz="half" idx="10"/>
          </p:nvPr>
        </p:nvSpPr>
        <p:spPr/>
        <p:txBody>
          <a:bodyPr/>
          <a:lstStyle/>
          <a:p>
            <a:fld id="{37B8C782-2B85-427F-87EE-2B562690B968}" type="datetime1">
              <a:rPr lang="sv-SE" smtClean="0"/>
              <a:pPr/>
              <a:t>2024-12-19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r>
              <a:rPr lang="sv-SE"/>
              <a:t>Sida </a:t>
            </a:r>
            <a:fld id="{442FF2AC-5952-4A76-A4C8-7FBE2B124180}" type="slidenum">
              <a:rPr lang="sv-SE" smtClean="0"/>
              <a:pPr/>
              <a:t>22</a:t>
            </a:fld>
            <a:endParaRPr lang="sv-SE" dirty="0"/>
          </a:p>
        </p:txBody>
      </p:sp>
      <p:sp>
        <p:nvSpPr>
          <p:cNvPr id="6" name="Rubrik 5"/>
          <p:cNvSpPr>
            <a:spLocks noGrp="1"/>
          </p:cNvSpPr>
          <p:nvPr>
            <p:ph type="title"/>
          </p:nvPr>
        </p:nvSpPr>
        <p:spPr>
          <a:xfrm>
            <a:off x="12989" y="236398"/>
            <a:ext cx="9144000" cy="1009584"/>
          </a:xfrm>
        </p:spPr>
        <p:txBody>
          <a:bodyPr>
            <a:noAutofit/>
          </a:bodyPr>
          <a:lstStyle/>
          <a:p>
            <a:r>
              <a:rPr lang="sv-SE" sz="2800" dirty="0">
                <a:solidFill>
                  <a:prstClr val="white"/>
                </a:solidFill>
                <a:latin typeface="Times New Roman" panose="02020603050405020304" pitchFamily="18" charset="0"/>
                <a:cs typeface="Times New Roman" panose="02020603050405020304" pitchFamily="18" charset="0"/>
              </a:rPr>
              <a:t>Insatser utifrån LSS lagrummet i Ludvika kommun idag</a:t>
            </a:r>
            <a:endParaRPr lang="sv-S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1690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buNone/>
            </a:pPr>
            <a:endParaRPr lang="sv-SE" sz="2000" dirty="0"/>
          </a:p>
          <a:p>
            <a:r>
              <a:rPr lang="sv-SE" sz="2000" dirty="0">
                <a:latin typeface="Times New Roman" panose="02020603050405020304" pitchFamily="18" charset="0"/>
                <a:cs typeface="Times New Roman" panose="02020603050405020304" pitchFamily="18" charset="0"/>
                <a:hlinkClick r:id="rId2"/>
              </a:rPr>
              <a:t>Del 2 - LSS och </a:t>
            </a:r>
            <a:r>
              <a:rPr lang="sv-SE" sz="2000" dirty="0" err="1">
                <a:latin typeface="Times New Roman" panose="02020603050405020304" pitchFamily="18" charset="0"/>
                <a:cs typeface="Times New Roman" panose="02020603050405020304" pitchFamily="18" charset="0"/>
                <a:hlinkClick r:id="rId2"/>
              </a:rPr>
              <a:t>SoL</a:t>
            </a:r>
            <a:r>
              <a:rPr lang="sv-SE" sz="2000" dirty="0">
                <a:latin typeface="Times New Roman" panose="02020603050405020304" pitchFamily="18" charset="0"/>
                <a:cs typeface="Times New Roman" panose="02020603050405020304" pitchFamily="18" charset="0"/>
                <a:hlinkClick r:id="rId2"/>
              </a:rPr>
              <a:t>, Vad ingår och vem är berättigad? | </a:t>
            </a:r>
            <a:r>
              <a:rPr lang="sv-SE" sz="2000" dirty="0" err="1">
                <a:latin typeface="Times New Roman" panose="02020603050405020304" pitchFamily="18" charset="0"/>
                <a:cs typeface="Times New Roman" panose="02020603050405020304" pitchFamily="18" charset="0"/>
                <a:hlinkClick r:id="rId2"/>
              </a:rPr>
              <a:t>Neuro</a:t>
            </a:r>
            <a:endParaRPr lang="sv-SE" sz="2000" dirty="0">
              <a:latin typeface="Times New Roman" panose="02020603050405020304" pitchFamily="18" charset="0"/>
              <a:cs typeface="Times New Roman" panose="02020603050405020304" pitchFamily="18" charset="0"/>
            </a:endParaRPr>
          </a:p>
          <a:p>
            <a:pPr marL="0" indent="0">
              <a:buNone/>
            </a:pPr>
            <a:endParaRPr lang="sv-SE" sz="2000" dirty="0">
              <a:latin typeface="Times New Roman" panose="02020603050405020304" pitchFamily="18" charset="0"/>
              <a:cs typeface="Times New Roman" panose="02020603050405020304" pitchFamily="18" charset="0"/>
            </a:endParaRPr>
          </a:p>
          <a:p>
            <a:pPr marL="0" indent="0">
              <a:buNone/>
            </a:pPr>
            <a:r>
              <a:rPr lang="sv-SE" sz="2000" dirty="0"/>
              <a:t>      (</a:t>
            </a:r>
            <a:r>
              <a:rPr lang="sv-SE" sz="2000" dirty="0">
                <a:latin typeface="Times New Roman" panose="02020603050405020304" pitchFamily="18" charset="0"/>
                <a:cs typeface="Times New Roman" panose="02020603050405020304" pitchFamily="18" charset="0"/>
              </a:rPr>
              <a:t>Kopiera länken i nytt fönster)</a:t>
            </a:r>
          </a:p>
          <a:p>
            <a:endParaRPr lang="sv-SE" dirty="0"/>
          </a:p>
        </p:txBody>
      </p:sp>
      <p:sp>
        <p:nvSpPr>
          <p:cNvPr id="3" name="Platshållare för datum 2"/>
          <p:cNvSpPr>
            <a:spLocks noGrp="1"/>
          </p:cNvSpPr>
          <p:nvPr>
            <p:ph type="dt" sz="half" idx="10"/>
          </p:nvPr>
        </p:nvSpPr>
        <p:spPr/>
        <p:txBody>
          <a:bodyPr/>
          <a:lstStyle/>
          <a:p>
            <a:fld id="{37B8C782-2B85-427F-87EE-2B562690B968}" type="datetime1">
              <a:rPr lang="sv-SE" smtClean="0"/>
              <a:pPr/>
              <a:t>2024-12-19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r>
              <a:rPr lang="sv-SE"/>
              <a:t>Sida </a:t>
            </a:r>
            <a:fld id="{442FF2AC-5952-4A76-A4C8-7FBE2B124180}" type="slidenum">
              <a:rPr lang="sv-SE" smtClean="0"/>
              <a:pPr/>
              <a:t>23</a:t>
            </a:fld>
            <a:endParaRPr lang="sv-SE" dirty="0"/>
          </a:p>
        </p:txBody>
      </p:sp>
      <p:sp>
        <p:nvSpPr>
          <p:cNvPr id="6" name="Rubrik 5"/>
          <p:cNvSpPr>
            <a:spLocks noGrp="1"/>
          </p:cNvSpPr>
          <p:nvPr>
            <p:ph type="title"/>
          </p:nvPr>
        </p:nvSpPr>
        <p:spPr/>
        <p:txBody>
          <a:bodyPr>
            <a:normAutofit/>
          </a:bodyPr>
          <a:lstStyle/>
          <a:p>
            <a:r>
              <a:rPr lang="sv-SE" sz="3600" dirty="0">
                <a:latin typeface="Times New Roman" panose="02020603050405020304" pitchFamily="18" charset="0"/>
                <a:cs typeface="Times New Roman" panose="02020603050405020304" pitchFamily="18" charset="0"/>
              </a:rPr>
              <a:t>Länk till ”Vad som är vad i lagstiftningen”</a:t>
            </a:r>
          </a:p>
        </p:txBody>
      </p:sp>
      <p:pic>
        <p:nvPicPr>
          <p:cNvPr id="7" name="Bildobjekt 6"/>
          <p:cNvPicPr>
            <a:picLocks noChangeAspect="1"/>
          </p:cNvPicPr>
          <p:nvPr/>
        </p:nvPicPr>
        <p:blipFill>
          <a:blip r:embed="rId3"/>
          <a:stretch>
            <a:fillRect/>
          </a:stretch>
        </p:blipFill>
        <p:spPr>
          <a:xfrm>
            <a:off x="2699792" y="3356992"/>
            <a:ext cx="3384376" cy="1251755"/>
          </a:xfrm>
          <a:prstGeom prst="rect">
            <a:avLst/>
          </a:prstGeom>
        </p:spPr>
      </p:pic>
    </p:spTree>
    <p:extLst>
      <p:ext uri="{BB962C8B-B14F-4D97-AF65-F5344CB8AC3E}">
        <p14:creationId xmlns:p14="http://schemas.microsoft.com/office/powerpoint/2010/main" val="1056991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tshållare för innehåll 6"/>
          <p:cNvPicPr>
            <a:picLocks noGrp="1" noChangeAspect="1"/>
          </p:cNvPicPr>
          <p:nvPr>
            <p:ph idx="1"/>
          </p:nvPr>
        </p:nvPicPr>
        <p:blipFill>
          <a:blip r:embed="rId2"/>
          <a:stretch>
            <a:fillRect/>
          </a:stretch>
        </p:blipFill>
        <p:spPr>
          <a:xfrm>
            <a:off x="4629886" y="2172167"/>
            <a:ext cx="2883658" cy="499915"/>
          </a:xfrm>
          <a:prstGeom prst="rect">
            <a:avLst/>
          </a:prstGeom>
        </p:spPr>
      </p:pic>
      <p:sp>
        <p:nvSpPr>
          <p:cNvPr id="3" name="Platshållare för datum 2"/>
          <p:cNvSpPr>
            <a:spLocks noGrp="1"/>
          </p:cNvSpPr>
          <p:nvPr>
            <p:ph type="dt" sz="half" idx="10"/>
          </p:nvPr>
        </p:nvSpPr>
        <p:spPr/>
        <p:txBody>
          <a:bodyPr/>
          <a:lstStyle/>
          <a:p>
            <a:fld id="{37B8C782-2B85-427F-87EE-2B562690B968}" type="datetime1">
              <a:rPr lang="sv-SE" smtClean="0"/>
              <a:pPr/>
              <a:t>2024-12-19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r>
              <a:rPr lang="sv-SE"/>
              <a:t>Sida </a:t>
            </a:r>
            <a:fld id="{442FF2AC-5952-4A76-A4C8-7FBE2B124180}" type="slidenum">
              <a:rPr lang="sv-SE" smtClean="0"/>
              <a:pPr/>
              <a:t>24</a:t>
            </a:fld>
            <a:endParaRPr lang="sv-SE" dirty="0"/>
          </a:p>
        </p:txBody>
      </p:sp>
      <p:sp>
        <p:nvSpPr>
          <p:cNvPr id="6" name="Rubrik 5"/>
          <p:cNvSpPr>
            <a:spLocks noGrp="1"/>
          </p:cNvSpPr>
          <p:nvPr>
            <p:ph type="title"/>
          </p:nvPr>
        </p:nvSpPr>
        <p:spPr/>
        <p:txBody>
          <a:bodyPr>
            <a:normAutofit fontScale="90000"/>
          </a:bodyPr>
          <a:lstStyle/>
          <a:p>
            <a:r>
              <a:rPr lang="sv-SE" dirty="0">
                <a:latin typeface="Times New Roman" panose="02020603050405020304" pitchFamily="18" charset="0"/>
                <a:cs typeface="Times New Roman" panose="02020603050405020304" pitchFamily="18" charset="0"/>
              </a:rPr>
              <a:t>Tips till dig som vill veta mer…</a:t>
            </a:r>
          </a:p>
        </p:txBody>
      </p:sp>
      <p:pic>
        <p:nvPicPr>
          <p:cNvPr id="8" name="Bildobjekt 7"/>
          <p:cNvPicPr>
            <a:picLocks noChangeAspect="1"/>
          </p:cNvPicPr>
          <p:nvPr/>
        </p:nvPicPr>
        <p:blipFill>
          <a:blip r:embed="rId3"/>
          <a:stretch>
            <a:fillRect/>
          </a:stretch>
        </p:blipFill>
        <p:spPr>
          <a:xfrm>
            <a:off x="913912" y="1925425"/>
            <a:ext cx="3658088" cy="1192211"/>
          </a:xfrm>
          <a:prstGeom prst="rect">
            <a:avLst/>
          </a:prstGeom>
        </p:spPr>
      </p:pic>
      <p:sp>
        <p:nvSpPr>
          <p:cNvPr id="9" name="Rektangel 8"/>
          <p:cNvSpPr/>
          <p:nvPr/>
        </p:nvSpPr>
        <p:spPr>
          <a:xfrm>
            <a:off x="722186" y="4748337"/>
            <a:ext cx="3112775" cy="369332"/>
          </a:xfrm>
          <a:prstGeom prst="rect">
            <a:avLst/>
          </a:prstGeom>
        </p:spPr>
        <p:txBody>
          <a:bodyPr wrap="none">
            <a:spAutoFit/>
          </a:bodyPr>
          <a:lstStyle/>
          <a:p>
            <a:r>
              <a:rPr lang="sv-SE" dirty="0">
                <a:hlinkClick r:id="rId4"/>
              </a:rPr>
              <a:t>Hem - Riksförbundet Attention</a:t>
            </a:r>
            <a:endParaRPr lang="sv-SE" dirty="0"/>
          </a:p>
        </p:txBody>
      </p:sp>
      <p:pic>
        <p:nvPicPr>
          <p:cNvPr id="10" name="Bildobjekt 9"/>
          <p:cNvPicPr>
            <a:picLocks noChangeAspect="1"/>
          </p:cNvPicPr>
          <p:nvPr/>
        </p:nvPicPr>
        <p:blipFill>
          <a:blip r:embed="rId5"/>
          <a:stretch>
            <a:fillRect/>
          </a:stretch>
        </p:blipFill>
        <p:spPr>
          <a:xfrm>
            <a:off x="4528286" y="4416561"/>
            <a:ext cx="2886075" cy="704850"/>
          </a:xfrm>
          <a:prstGeom prst="rect">
            <a:avLst/>
          </a:prstGeom>
        </p:spPr>
      </p:pic>
      <p:sp>
        <p:nvSpPr>
          <p:cNvPr id="2" name="Rektangel 1"/>
          <p:cNvSpPr/>
          <p:nvPr/>
        </p:nvSpPr>
        <p:spPr>
          <a:xfrm>
            <a:off x="4139952" y="3378988"/>
            <a:ext cx="2270686" cy="369332"/>
          </a:xfrm>
          <a:prstGeom prst="rect">
            <a:avLst/>
          </a:prstGeom>
        </p:spPr>
        <p:txBody>
          <a:bodyPr wrap="none">
            <a:spAutoFit/>
          </a:bodyPr>
          <a:lstStyle/>
          <a:p>
            <a:r>
              <a:rPr lang="sv-SE" dirty="0">
                <a:hlinkClick r:id="rId6"/>
              </a:rPr>
              <a:t>Start - Autism Sverige</a:t>
            </a:r>
            <a:endParaRPr lang="sv-SE" dirty="0"/>
          </a:p>
        </p:txBody>
      </p:sp>
      <p:pic>
        <p:nvPicPr>
          <p:cNvPr id="11" name="Bildobjekt 10"/>
          <p:cNvPicPr>
            <a:picLocks noChangeAspect="1"/>
          </p:cNvPicPr>
          <p:nvPr/>
        </p:nvPicPr>
        <p:blipFill>
          <a:blip r:embed="rId7"/>
          <a:stretch>
            <a:fillRect/>
          </a:stretch>
        </p:blipFill>
        <p:spPr>
          <a:xfrm>
            <a:off x="1901577" y="3206885"/>
            <a:ext cx="2238375" cy="1038225"/>
          </a:xfrm>
          <a:prstGeom prst="rect">
            <a:avLst/>
          </a:prstGeom>
        </p:spPr>
      </p:pic>
    </p:spTree>
    <p:extLst>
      <p:ext uri="{BB962C8B-B14F-4D97-AF65-F5344CB8AC3E}">
        <p14:creationId xmlns:p14="http://schemas.microsoft.com/office/powerpoint/2010/main" val="2082874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buNone/>
            </a:pPr>
            <a:r>
              <a:rPr lang="sv-SE" sz="2000" dirty="0">
                <a:hlinkClick r:id="rId2"/>
              </a:rPr>
              <a:t>https://youtu.be/L0d4Nc7AN9g?si=i0E6hJj6TRi01ZO5</a:t>
            </a:r>
            <a:endParaRPr lang="sv-SE" sz="2000" dirty="0"/>
          </a:p>
          <a:p>
            <a:pPr marL="0" indent="0">
              <a:buNone/>
            </a:pPr>
            <a:endParaRPr lang="sv-SE" sz="1400" b="1" i="1" dirty="0"/>
          </a:p>
          <a:p>
            <a:pPr marL="0" indent="0">
              <a:buNone/>
            </a:pPr>
            <a:r>
              <a:rPr lang="sv-SE" sz="1400" b="1" i="1" dirty="0"/>
              <a:t>(Kopiera länken till nytt fönster)</a:t>
            </a:r>
          </a:p>
        </p:txBody>
      </p:sp>
      <p:sp>
        <p:nvSpPr>
          <p:cNvPr id="3" name="Platshållare för datum 2"/>
          <p:cNvSpPr>
            <a:spLocks noGrp="1"/>
          </p:cNvSpPr>
          <p:nvPr>
            <p:ph type="dt" sz="half" idx="10"/>
          </p:nvPr>
        </p:nvSpPr>
        <p:spPr/>
        <p:txBody>
          <a:bodyPr/>
          <a:lstStyle/>
          <a:p>
            <a:fld id="{37B8C782-2B85-427F-87EE-2B562690B968}" type="datetime1">
              <a:rPr lang="sv-SE" smtClean="0"/>
              <a:pPr/>
              <a:t>2024-12-19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r>
              <a:rPr lang="sv-SE"/>
              <a:t>Sida </a:t>
            </a:r>
            <a:fld id="{442FF2AC-5952-4A76-A4C8-7FBE2B124180}" type="slidenum">
              <a:rPr lang="sv-SE" smtClean="0"/>
              <a:pPr/>
              <a:t>3</a:t>
            </a:fld>
            <a:endParaRPr lang="sv-SE" dirty="0"/>
          </a:p>
        </p:txBody>
      </p:sp>
      <p:sp>
        <p:nvSpPr>
          <p:cNvPr id="6" name="Rubrik 5"/>
          <p:cNvSpPr>
            <a:spLocks noGrp="1"/>
          </p:cNvSpPr>
          <p:nvPr>
            <p:ph type="title"/>
          </p:nvPr>
        </p:nvSpPr>
        <p:spPr/>
        <p:txBody>
          <a:bodyPr>
            <a:normAutofit fontScale="90000"/>
          </a:bodyPr>
          <a:lstStyle/>
          <a:p>
            <a:r>
              <a:rPr lang="sv-SE" dirty="0">
                <a:latin typeface="Times New Roman" panose="02020603050405020304" pitchFamily="18" charset="0"/>
                <a:cs typeface="Times New Roman" panose="02020603050405020304" pitchFamily="18" charset="0"/>
              </a:rPr>
              <a:t>Vad är autism?</a:t>
            </a:r>
          </a:p>
        </p:txBody>
      </p:sp>
      <p:pic>
        <p:nvPicPr>
          <p:cNvPr id="7" name="Bildobjekt 6"/>
          <p:cNvPicPr>
            <a:picLocks noChangeAspect="1"/>
          </p:cNvPicPr>
          <p:nvPr/>
        </p:nvPicPr>
        <p:blipFill>
          <a:blip r:embed="rId3"/>
          <a:stretch>
            <a:fillRect/>
          </a:stretch>
        </p:blipFill>
        <p:spPr>
          <a:xfrm>
            <a:off x="5076056" y="2924944"/>
            <a:ext cx="2484276" cy="2295412"/>
          </a:xfrm>
          <a:prstGeom prst="rect">
            <a:avLst/>
          </a:prstGeom>
        </p:spPr>
      </p:pic>
    </p:spTree>
    <p:extLst>
      <p:ext uri="{BB962C8B-B14F-4D97-AF65-F5344CB8AC3E}">
        <p14:creationId xmlns:p14="http://schemas.microsoft.com/office/powerpoint/2010/main" val="1254314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buNone/>
            </a:pPr>
            <a:r>
              <a:rPr lang="sv-SE" dirty="0">
                <a:latin typeface="Times New Roman" panose="02020603050405020304" pitchFamily="18" charset="0"/>
                <a:cs typeface="Times New Roman" panose="02020603050405020304" pitchFamily="18" charset="0"/>
              </a:rPr>
              <a:t>Kommun- och förvaltningsövergripande samarbete</a:t>
            </a:r>
          </a:p>
          <a:p>
            <a:r>
              <a:rPr lang="sv-SE" sz="2800" dirty="0">
                <a:latin typeface="Times New Roman" panose="02020603050405020304" pitchFamily="18" charset="0"/>
                <a:cs typeface="Times New Roman" panose="02020603050405020304" pitchFamily="18" charset="0"/>
              </a:rPr>
              <a:t>VBU</a:t>
            </a:r>
          </a:p>
          <a:p>
            <a:r>
              <a:rPr lang="sv-SE" sz="2800" dirty="0">
                <a:latin typeface="Times New Roman" panose="02020603050405020304" pitchFamily="18" charset="0"/>
                <a:cs typeface="Times New Roman" panose="02020603050405020304" pitchFamily="18" charset="0"/>
              </a:rPr>
              <a:t>Ludvika kommun                          </a:t>
            </a:r>
          </a:p>
          <a:p>
            <a:pPr lvl="1">
              <a:buFont typeface="Wingdings" panose="05000000000000000000" pitchFamily="2" charset="2"/>
              <a:buChar char="ü"/>
            </a:pPr>
            <a:r>
              <a:rPr lang="sv-SE" sz="2400" dirty="0" err="1">
                <a:latin typeface="Times New Roman" panose="02020603050405020304" pitchFamily="18" charset="0"/>
                <a:cs typeface="Times New Roman" panose="02020603050405020304" pitchFamily="18" charset="0"/>
              </a:rPr>
              <a:t>VoO</a:t>
            </a:r>
            <a:endParaRPr lang="sv-SE" sz="2400"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ü"/>
            </a:pPr>
            <a:r>
              <a:rPr lang="sv-SE" sz="2400" dirty="0">
                <a:latin typeface="Times New Roman" panose="02020603050405020304" pitchFamily="18" charset="0"/>
                <a:cs typeface="Times New Roman" panose="02020603050405020304" pitchFamily="18" charset="0"/>
              </a:rPr>
              <a:t>SoU</a:t>
            </a:r>
            <a:endParaRPr lang="sv-SE" sz="2000" dirty="0">
              <a:latin typeface="Times New Roman" panose="02020603050405020304" pitchFamily="18" charset="0"/>
              <a:cs typeface="Times New Roman" panose="02020603050405020304" pitchFamily="18" charset="0"/>
            </a:endParaRPr>
          </a:p>
          <a:p>
            <a:r>
              <a:rPr lang="sv-SE" sz="2800" dirty="0">
                <a:latin typeface="Times New Roman" panose="02020603050405020304" pitchFamily="18" charset="0"/>
                <a:cs typeface="Times New Roman" panose="02020603050405020304" pitchFamily="18" charset="0"/>
              </a:rPr>
              <a:t>Smedjebackens kommun</a:t>
            </a:r>
          </a:p>
          <a:p>
            <a:pPr lvl="1">
              <a:buFont typeface="Wingdings" panose="05000000000000000000" pitchFamily="2" charset="2"/>
              <a:buChar char="ü"/>
            </a:pPr>
            <a:r>
              <a:rPr lang="sv-SE" sz="2400" dirty="0">
                <a:latin typeface="Times New Roman" panose="02020603050405020304" pitchFamily="18" charset="0"/>
                <a:cs typeface="Times New Roman" panose="02020603050405020304" pitchFamily="18" charset="0"/>
              </a:rPr>
              <a:t>Omsorgsförvaltningen</a:t>
            </a:r>
          </a:p>
          <a:p>
            <a:pPr marL="457200" lvl="1" indent="0">
              <a:buNone/>
            </a:pPr>
            <a:endParaRPr lang="sv-SE" sz="2400" dirty="0"/>
          </a:p>
          <a:p>
            <a:pPr marL="0" indent="0">
              <a:buNone/>
            </a:pPr>
            <a:endParaRPr lang="sv-SE" dirty="0"/>
          </a:p>
        </p:txBody>
      </p:sp>
      <p:sp>
        <p:nvSpPr>
          <p:cNvPr id="3" name="Platshållare för datum 2"/>
          <p:cNvSpPr>
            <a:spLocks noGrp="1"/>
          </p:cNvSpPr>
          <p:nvPr>
            <p:ph type="dt" sz="half" idx="10"/>
          </p:nvPr>
        </p:nvSpPr>
        <p:spPr/>
        <p:txBody>
          <a:bodyPr/>
          <a:lstStyle/>
          <a:p>
            <a:fld id="{37B8C782-2B85-427F-87EE-2B562690B968}" type="datetime1">
              <a:rPr lang="sv-SE" smtClean="0"/>
              <a:pPr/>
              <a:t>2024-12-19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r>
              <a:rPr lang="sv-SE"/>
              <a:t>Sida </a:t>
            </a:r>
            <a:fld id="{442FF2AC-5952-4A76-A4C8-7FBE2B124180}" type="slidenum">
              <a:rPr lang="sv-SE" smtClean="0"/>
              <a:pPr/>
              <a:t>4</a:t>
            </a:fld>
            <a:endParaRPr lang="sv-SE" dirty="0"/>
          </a:p>
        </p:txBody>
      </p:sp>
      <p:sp>
        <p:nvSpPr>
          <p:cNvPr id="6" name="Rubrik 5"/>
          <p:cNvSpPr>
            <a:spLocks noGrp="1"/>
          </p:cNvSpPr>
          <p:nvPr>
            <p:ph type="title"/>
          </p:nvPr>
        </p:nvSpPr>
        <p:spPr>
          <a:xfrm>
            <a:off x="0" y="475200"/>
            <a:ext cx="9144000" cy="946800"/>
          </a:xfrm>
        </p:spPr>
        <p:txBody>
          <a:bodyPr>
            <a:noAutofit/>
          </a:bodyPr>
          <a:lstStyle/>
          <a:p>
            <a:r>
              <a:rPr lang="sv-SE" sz="3600" dirty="0">
                <a:latin typeface="Times New Roman" panose="02020603050405020304" pitchFamily="18" charset="0"/>
                <a:cs typeface="Times New Roman" panose="02020603050405020304" pitchFamily="18" charset="0"/>
              </a:rPr>
              <a:t>Projektansökan till </a:t>
            </a:r>
            <a:r>
              <a:rPr lang="sv-SE" sz="3600" dirty="0" err="1">
                <a:latin typeface="Times New Roman" panose="02020603050405020304" pitchFamily="18" charset="0"/>
                <a:cs typeface="Times New Roman" panose="02020603050405020304" pitchFamily="18" charset="0"/>
              </a:rPr>
              <a:t>Finsam</a:t>
            </a:r>
            <a:endParaRPr lang="sv-SE" sz="3600" dirty="0">
              <a:latin typeface="Times New Roman" panose="02020603050405020304" pitchFamily="18" charset="0"/>
              <a:cs typeface="Times New Roman" panose="02020603050405020304" pitchFamily="18" charset="0"/>
            </a:endParaRPr>
          </a:p>
        </p:txBody>
      </p:sp>
      <p:pic>
        <p:nvPicPr>
          <p:cNvPr id="8" name="Bildobjekt 7"/>
          <p:cNvPicPr>
            <a:picLocks noChangeAspect="1"/>
          </p:cNvPicPr>
          <p:nvPr/>
        </p:nvPicPr>
        <p:blipFill>
          <a:blip r:embed="rId2"/>
          <a:stretch>
            <a:fillRect/>
          </a:stretch>
        </p:blipFill>
        <p:spPr>
          <a:xfrm rot="946268">
            <a:off x="5487327" y="2385541"/>
            <a:ext cx="2633841" cy="2598878"/>
          </a:xfrm>
          <a:prstGeom prst="rect">
            <a:avLst/>
          </a:prstGeom>
        </p:spPr>
      </p:pic>
      <p:pic>
        <p:nvPicPr>
          <p:cNvPr id="7" name="Bildobjekt 6"/>
          <p:cNvPicPr>
            <a:picLocks noChangeAspect="1"/>
          </p:cNvPicPr>
          <p:nvPr/>
        </p:nvPicPr>
        <p:blipFill>
          <a:blip r:embed="rId3"/>
          <a:stretch>
            <a:fillRect/>
          </a:stretch>
        </p:blipFill>
        <p:spPr>
          <a:xfrm>
            <a:off x="467544" y="6062796"/>
            <a:ext cx="2736303" cy="669204"/>
          </a:xfrm>
          <a:prstGeom prst="rect">
            <a:avLst/>
          </a:prstGeom>
        </p:spPr>
      </p:pic>
      <p:pic>
        <p:nvPicPr>
          <p:cNvPr id="9" name="Bildobjekt 8"/>
          <p:cNvPicPr>
            <a:picLocks noChangeAspect="1"/>
          </p:cNvPicPr>
          <p:nvPr/>
        </p:nvPicPr>
        <p:blipFill>
          <a:blip r:embed="rId4"/>
          <a:stretch>
            <a:fillRect/>
          </a:stretch>
        </p:blipFill>
        <p:spPr>
          <a:xfrm>
            <a:off x="4428047" y="6110154"/>
            <a:ext cx="1082134" cy="621846"/>
          </a:xfrm>
          <a:prstGeom prst="rect">
            <a:avLst/>
          </a:prstGeom>
        </p:spPr>
      </p:pic>
    </p:spTree>
    <p:extLst>
      <p:ext uri="{BB962C8B-B14F-4D97-AF65-F5344CB8AC3E}">
        <p14:creationId xmlns:p14="http://schemas.microsoft.com/office/powerpoint/2010/main" val="351366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pPr>
              <a:spcAft>
                <a:spcPts val="600"/>
              </a:spcAft>
            </a:pPr>
            <a:r>
              <a:rPr lang="sv-SE" b="1" dirty="0">
                <a:latin typeface="Times New Roman" panose="02020603050405020304" pitchFamily="18" charset="0"/>
                <a:ea typeface="Times New Roman" panose="02020603050405020304" pitchFamily="18" charset="0"/>
                <a:cs typeface="Times New Roman" panose="02020603050405020304" pitchFamily="18" charset="0"/>
              </a:rPr>
              <a:t>Förlängd projekttid – 31 maj 2025</a:t>
            </a:r>
          </a:p>
        </p:txBody>
      </p:sp>
      <p:sp>
        <p:nvSpPr>
          <p:cNvPr id="3" name="Platshållare för datum 2"/>
          <p:cNvSpPr>
            <a:spLocks noGrp="1"/>
          </p:cNvSpPr>
          <p:nvPr>
            <p:ph type="dt" sz="half" idx="10"/>
          </p:nvPr>
        </p:nvSpPr>
        <p:spPr/>
        <p:txBody>
          <a:bodyPr/>
          <a:lstStyle/>
          <a:p>
            <a:fld id="{37B8C782-2B85-427F-87EE-2B562690B968}" type="datetime1">
              <a:rPr lang="sv-SE" smtClean="0"/>
              <a:pPr/>
              <a:t>2024-12-19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r>
              <a:rPr lang="sv-SE"/>
              <a:t>Sida </a:t>
            </a:r>
            <a:fld id="{442FF2AC-5952-4A76-A4C8-7FBE2B124180}" type="slidenum">
              <a:rPr lang="sv-SE" smtClean="0"/>
              <a:pPr/>
              <a:t>5</a:t>
            </a:fld>
            <a:endParaRPr lang="sv-SE" dirty="0"/>
          </a:p>
        </p:txBody>
      </p:sp>
      <p:sp>
        <p:nvSpPr>
          <p:cNvPr id="6" name="Rubrik 5"/>
          <p:cNvSpPr>
            <a:spLocks noGrp="1"/>
          </p:cNvSpPr>
          <p:nvPr>
            <p:ph type="title"/>
          </p:nvPr>
        </p:nvSpPr>
        <p:spPr/>
        <p:txBody>
          <a:bodyPr>
            <a:normAutofit fontScale="90000"/>
          </a:bodyPr>
          <a:lstStyle/>
          <a:p>
            <a:r>
              <a:rPr lang="sv-SE" dirty="0">
                <a:latin typeface="Times New Roman" panose="02020603050405020304" pitchFamily="18" charset="0"/>
                <a:cs typeface="Times New Roman" panose="02020603050405020304" pitchFamily="18" charset="0"/>
              </a:rPr>
              <a:t>Reviderad tidsplan </a:t>
            </a:r>
          </a:p>
        </p:txBody>
      </p:sp>
      <p:pic>
        <p:nvPicPr>
          <p:cNvPr id="7" name="Bildobjekt 6" descr="Kalender Månad År · Gratis vektorgrafik på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3212976"/>
            <a:ext cx="2088232" cy="1768472"/>
          </a:xfrm>
          <a:prstGeom prst="rect">
            <a:avLst/>
          </a:prstGeom>
        </p:spPr>
      </p:pic>
      <p:sp>
        <p:nvSpPr>
          <p:cNvPr id="8" name="AutoShape 2" descr="Arbetsförmedlingen - till startsidan"/>
          <p:cNvSpPr>
            <a:spLocks noChangeAspect="1" noChangeArrowheads="1"/>
          </p:cNvSpPr>
          <p:nvPr/>
        </p:nvSpPr>
        <p:spPr bwMode="auto">
          <a:xfrm>
            <a:off x="1312872" y="256490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324784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fontScale="92500" lnSpcReduction="20000"/>
          </a:bodyPr>
          <a:lstStyle/>
          <a:p>
            <a:pPr marL="0" lvl="0" indent="0">
              <a:buNone/>
            </a:pPr>
            <a:r>
              <a:rPr lang="sv-SE" sz="1700" b="1" dirty="0">
                <a:solidFill>
                  <a:prstClr val="black"/>
                </a:solidFill>
                <a:latin typeface="Times New Roman" panose="02020603050405020304" pitchFamily="18" charset="0"/>
                <a:cs typeface="Times New Roman" panose="02020603050405020304" pitchFamily="18" charset="0"/>
              </a:rPr>
              <a:t>Projektägare</a:t>
            </a:r>
          </a:p>
          <a:p>
            <a:pPr lvl="0"/>
            <a:r>
              <a:rPr lang="sv-SE" sz="1700" dirty="0">
                <a:solidFill>
                  <a:prstClr val="black"/>
                </a:solidFill>
                <a:latin typeface="Times New Roman" panose="02020603050405020304" pitchFamily="18" charset="0"/>
                <a:cs typeface="Times New Roman" panose="02020603050405020304" pitchFamily="18" charset="0"/>
              </a:rPr>
              <a:t>Elisabeth Karlsson, verksamhetschef, </a:t>
            </a:r>
            <a:r>
              <a:rPr lang="sv-SE" sz="1700" dirty="0" err="1">
                <a:solidFill>
                  <a:prstClr val="black"/>
                </a:solidFill>
                <a:latin typeface="Times New Roman" panose="02020603050405020304" pitchFamily="18" charset="0"/>
                <a:cs typeface="Times New Roman" panose="02020603050405020304" pitchFamily="18" charset="0"/>
              </a:rPr>
              <a:t>VoO</a:t>
            </a:r>
            <a:r>
              <a:rPr lang="sv-SE" sz="1700" dirty="0">
                <a:solidFill>
                  <a:prstClr val="black"/>
                </a:solidFill>
                <a:latin typeface="Times New Roman" panose="02020603050405020304" pitchFamily="18" charset="0"/>
                <a:cs typeface="Times New Roman" panose="02020603050405020304" pitchFamily="18" charset="0"/>
              </a:rPr>
              <a:t>, Ludvika kommun</a:t>
            </a:r>
          </a:p>
          <a:p>
            <a:pPr lvl="0"/>
            <a:r>
              <a:rPr lang="sv-SE" sz="1700" dirty="0">
                <a:solidFill>
                  <a:prstClr val="black"/>
                </a:solidFill>
                <a:latin typeface="Times New Roman" panose="02020603050405020304" pitchFamily="18" charset="0"/>
                <a:cs typeface="Times New Roman" panose="02020603050405020304" pitchFamily="18" charset="0"/>
              </a:rPr>
              <a:t>Jessica Kalles, verksamhetschef, IFO, Ludvika Kommun</a:t>
            </a:r>
          </a:p>
          <a:p>
            <a:pPr lvl="0"/>
            <a:r>
              <a:rPr lang="sv-SE" sz="1700" dirty="0">
                <a:solidFill>
                  <a:prstClr val="black"/>
                </a:solidFill>
                <a:latin typeface="Times New Roman" panose="02020603050405020304" pitchFamily="18" charset="0"/>
                <a:cs typeface="Times New Roman" panose="02020603050405020304" pitchFamily="18" charset="0"/>
              </a:rPr>
              <a:t>Susanne Billström, verksamhetschef, </a:t>
            </a:r>
            <a:r>
              <a:rPr lang="sv-SE" sz="1700" dirty="0" err="1">
                <a:solidFill>
                  <a:prstClr val="black"/>
                </a:solidFill>
                <a:latin typeface="Times New Roman" panose="02020603050405020304" pitchFamily="18" charset="0"/>
                <a:cs typeface="Times New Roman" panose="02020603050405020304" pitchFamily="18" charset="0"/>
              </a:rPr>
              <a:t>Omsorgsförv</a:t>
            </a:r>
            <a:r>
              <a:rPr lang="sv-SE" sz="1700" dirty="0">
                <a:solidFill>
                  <a:prstClr val="black"/>
                </a:solidFill>
                <a:latin typeface="Times New Roman" panose="02020603050405020304" pitchFamily="18" charset="0"/>
                <a:cs typeface="Times New Roman" panose="02020603050405020304" pitchFamily="18" charset="0"/>
              </a:rPr>
              <a:t>, Smedjebackens kommun</a:t>
            </a:r>
          </a:p>
          <a:p>
            <a:pPr lvl="0"/>
            <a:r>
              <a:rPr lang="sv-SE" sz="1700" dirty="0">
                <a:solidFill>
                  <a:prstClr val="black"/>
                </a:solidFill>
                <a:latin typeface="Times New Roman" panose="02020603050405020304" pitchFamily="18" charset="0"/>
                <a:cs typeface="Times New Roman" panose="02020603050405020304" pitchFamily="18" charset="0"/>
              </a:rPr>
              <a:t>Susanne Axelsson, verksamhetschef, Västerbergslagens </a:t>
            </a:r>
            <a:r>
              <a:rPr lang="sv-SE" sz="1700" dirty="0" err="1">
                <a:solidFill>
                  <a:prstClr val="black"/>
                </a:solidFill>
                <a:latin typeface="Times New Roman" panose="02020603050405020304" pitchFamily="18" charset="0"/>
                <a:cs typeface="Times New Roman" panose="02020603050405020304" pitchFamily="18" charset="0"/>
              </a:rPr>
              <a:t>utbildningsförbund</a:t>
            </a:r>
            <a:endParaRPr lang="sv-SE" sz="1700" dirty="0">
              <a:solidFill>
                <a:prstClr val="black"/>
              </a:solidFill>
              <a:latin typeface="Times New Roman" panose="02020603050405020304" pitchFamily="18" charset="0"/>
              <a:cs typeface="Times New Roman" panose="02020603050405020304" pitchFamily="18" charset="0"/>
            </a:endParaRPr>
          </a:p>
          <a:p>
            <a:pPr marL="0" lvl="0" indent="0">
              <a:buNone/>
            </a:pPr>
            <a:endParaRPr lang="sv-SE" sz="1700" dirty="0">
              <a:solidFill>
                <a:prstClr val="black"/>
              </a:solidFill>
              <a:latin typeface="Times New Roman" panose="02020603050405020304" pitchFamily="18" charset="0"/>
              <a:cs typeface="Times New Roman" panose="02020603050405020304" pitchFamily="18" charset="0"/>
            </a:endParaRPr>
          </a:p>
          <a:p>
            <a:pPr marL="0" lvl="0" indent="0">
              <a:buNone/>
            </a:pPr>
            <a:r>
              <a:rPr lang="sv-SE" sz="1700" b="1" dirty="0">
                <a:solidFill>
                  <a:prstClr val="black"/>
                </a:solidFill>
                <a:latin typeface="Times New Roman" panose="02020603050405020304" pitchFamily="18" charset="0"/>
                <a:cs typeface="Times New Roman" panose="02020603050405020304" pitchFamily="18" charset="0"/>
              </a:rPr>
              <a:t>Styrgrupp</a:t>
            </a:r>
          </a:p>
          <a:p>
            <a:pPr lvl="0"/>
            <a:r>
              <a:rPr lang="sv-SE" sz="1700" dirty="0">
                <a:solidFill>
                  <a:prstClr val="black"/>
                </a:solidFill>
                <a:latin typeface="Times New Roman" panose="02020603050405020304" pitchFamily="18" charset="0"/>
                <a:cs typeface="Times New Roman" panose="02020603050405020304" pitchFamily="18" charset="0"/>
              </a:rPr>
              <a:t>Lena Rosén, </a:t>
            </a:r>
            <a:r>
              <a:rPr lang="sv-SE" sz="1700" dirty="0" err="1">
                <a:solidFill>
                  <a:prstClr val="black"/>
                </a:solidFill>
                <a:latin typeface="Times New Roman" panose="02020603050405020304" pitchFamily="18" charset="0"/>
                <a:cs typeface="Times New Roman" panose="02020603050405020304" pitchFamily="18" charset="0"/>
              </a:rPr>
              <a:t>Förbundschef</a:t>
            </a:r>
            <a:r>
              <a:rPr lang="sv-SE" sz="1700" dirty="0">
                <a:solidFill>
                  <a:prstClr val="black"/>
                </a:solidFill>
                <a:latin typeface="Times New Roman" panose="02020603050405020304" pitchFamily="18" charset="0"/>
                <a:cs typeface="Times New Roman" panose="02020603050405020304" pitchFamily="18" charset="0"/>
              </a:rPr>
              <a:t>, </a:t>
            </a:r>
            <a:r>
              <a:rPr lang="sv-SE" sz="1700" dirty="0" err="1">
                <a:solidFill>
                  <a:prstClr val="black"/>
                </a:solidFill>
                <a:latin typeface="Times New Roman" panose="02020603050405020304" pitchFamily="18" charset="0"/>
                <a:cs typeface="Times New Roman" panose="02020603050405020304" pitchFamily="18" charset="0"/>
              </a:rPr>
              <a:t>Finsam</a:t>
            </a:r>
            <a:endParaRPr lang="sv-SE" sz="1700" dirty="0">
              <a:solidFill>
                <a:prstClr val="black"/>
              </a:solidFill>
              <a:latin typeface="Times New Roman" panose="02020603050405020304" pitchFamily="18" charset="0"/>
              <a:cs typeface="Times New Roman" panose="02020603050405020304" pitchFamily="18" charset="0"/>
            </a:endParaRPr>
          </a:p>
          <a:p>
            <a:pPr lvl="0"/>
            <a:r>
              <a:rPr lang="sv-SE" sz="1700" dirty="0">
                <a:solidFill>
                  <a:prstClr val="black"/>
                </a:solidFill>
                <a:latin typeface="Times New Roman" panose="02020603050405020304" pitchFamily="18" charset="0"/>
                <a:cs typeface="Times New Roman" panose="02020603050405020304" pitchFamily="18" charset="0"/>
              </a:rPr>
              <a:t>Elisabeth Karlsson</a:t>
            </a:r>
          </a:p>
          <a:p>
            <a:pPr lvl="0"/>
            <a:r>
              <a:rPr lang="sv-SE" sz="1700" dirty="0">
                <a:solidFill>
                  <a:prstClr val="black"/>
                </a:solidFill>
                <a:latin typeface="Times New Roman" panose="02020603050405020304" pitchFamily="18" charset="0"/>
                <a:cs typeface="Times New Roman" panose="02020603050405020304" pitchFamily="18" charset="0"/>
              </a:rPr>
              <a:t>Jessica Kalles                                                              </a:t>
            </a:r>
          </a:p>
          <a:p>
            <a:pPr lvl="0"/>
            <a:r>
              <a:rPr lang="sv-SE" sz="1700" dirty="0">
                <a:solidFill>
                  <a:prstClr val="black"/>
                </a:solidFill>
                <a:latin typeface="Times New Roman" panose="02020603050405020304" pitchFamily="18" charset="0"/>
                <a:cs typeface="Times New Roman" panose="02020603050405020304" pitchFamily="18" charset="0"/>
              </a:rPr>
              <a:t>Susanne Billström</a:t>
            </a:r>
          </a:p>
          <a:p>
            <a:pPr lvl="0"/>
            <a:r>
              <a:rPr lang="sv-SE" sz="1700" dirty="0">
                <a:solidFill>
                  <a:prstClr val="black"/>
                </a:solidFill>
                <a:latin typeface="Times New Roman" panose="02020603050405020304" pitchFamily="18" charset="0"/>
                <a:cs typeface="Times New Roman" panose="02020603050405020304" pitchFamily="18" charset="0"/>
              </a:rPr>
              <a:t>Susanne Axelsson</a:t>
            </a:r>
          </a:p>
          <a:p>
            <a:pPr marL="0" lvl="0" indent="0">
              <a:buNone/>
            </a:pPr>
            <a:endParaRPr lang="sv-SE" sz="1700" dirty="0">
              <a:solidFill>
                <a:prstClr val="black"/>
              </a:solidFill>
              <a:latin typeface="Times New Roman" panose="02020603050405020304" pitchFamily="18" charset="0"/>
              <a:cs typeface="Times New Roman" panose="02020603050405020304" pitchFamily="18" charset="0"/>
            </a:endParaRPr>
          </a:p>
          <a:p>
            <a:pPr marL="0" lvl="0" indent="0">
              <a:buNone/>
            </a:pPr>
            <a:r>
              <a:rPr lang="sv-SE" sz="1700" b="1" dirty="0">
                <a:solidFill>
                  <a:prstClr val="black"/>
                </a:solidFill>
                <a:latin typeface="Times New Roman" panose="02020603050405020304" pitchFamily="18" charset="0"/>
                <a:cs typeface="Times New Roman" panose="02020603050405020304" pitchFamily="18" charset="0"/>
              </a:rPr>
              <a:t>Projektledare</a:t>
            </a:r>
          </a:p>
          <a:p>
            <a:pPr lvl="0"/>
            <a:r>
              <a:rPr lang="sv-SE" sz="1700" dirty="0">
                <a:solidFill>
                  <a:prstClr val="black"/>
                </a:solidFill>
                <a:latin typeface="Times New Roman" panose="02020603050405020304" pitchFamily="18" charset="0"/>
                <a:cs typeface="Times New Roman" panose="02020603050405020304" pitchFamily="18" charset="0"/>
              </a:rPr>
              <a:t>Susanne Notes, vård- och omsorgsförvaltningen, Ludvika kommun</a:t>
            </a:r>
          </a:p>
          <a:p>
            <a:pPr marL="0" lvl="0" indent="0">
              <a:buNone/>
            </a:pPr>
            <a:endParaRPr lang="sv-SE" sz="1700" dirty="0">
              <a:solidFill>
                <a:prstClr val="black"/>
              </a:solidFill>
              <a:latin typeface="Times New Roman" panose="02020603050405020304" pitchFamily="18" charset="0"/>
              <a:cs typeface="Times New Roman" panose="02020603050405020304" pitchFamily="18" charset="0"/>
            </a:endParaRPr>
          </a:p>
          <a:p>
            <a:pPr marL="0" lvl="0" indent="0">
              <a:buNone/>
            </a:pPr>
            <a:r>
              <a:rPr lang="sv-SE" sz="1700" b="1" dirty="0">
                <a:solidFill>
                  <a:prstClr val="black"/>
                </a:solidFill>
                <a:latin typeface="Times New Roman" panose="02020603050405020304" pitchFamily="18" charset="0"/>
                <a:cs typeface="Times New Roman" panose="02020603050405020304" pitchFamily="18" charset="0"/>
              </a:rPr>
              <a:t>Utvärdering o återrapportering sker regelbundet till Styrgrupp och </a:t>
            </a:r>
            <a:r>
              <a:rPr lang="sv-SE" sz="1700" b="1" dirty="0" err="1">
                <a:solidFill>
                  <a:prstClr val="black"/>
                </a:solidFill>
                <a:latin typeface="Times New Roman" panose="02020603050405020304" pitchFamily="18" charset="0"/>
                <a:cs typeface="Times New Roman" panose="02020603050405020304" pitchFamily="18" charset="0"/>
              </a:rPr>
              <a:t>Finsam</a:t>
            </a:r>
            <a:endParaRPr lang="sv-SE" sz="1700" b="1" dirty="0">
              <a:solidFill>
                <a:prstClr val="black"/>
              </a:solidFill>
              <a:latin typeface="Times New Roman" panose="02020603050405020304" pitchFamily="18" charset="0"/>
              <a:cs typeface="Times New Roman" panose="02020603050405020304" pitchFamily="18" charset="0"/>
            </a:endParaRPr>
          </a:p>
          <a:p>
            <a:endParaRPr lang="sv-SE" dirty="0">
              <a:latin typeface="Times New Roman" panose="02020603050405020304" pitchFamily="18" charset="0"/>
              <a:cs typeface="Times New Roman" panose="02020603050405020304" pitchFamily="18" charset="0"/>
            </a:endParaRPr>
          </a:p>
        </p:txBody>
      </p:sp>
      <p:sp>
        <p:nvSpPr>
          <p:cNvPr id="3" name="Platshållare för datum 2"/>
          <p:cNvSpPr>
            <a:spLocks noGrp="1"/>
          </p:cNvSpPr>
          <p:nvPr>
            <p:ph type="dt" sz="half" idx="10"/>
          </p:nvPr>
        </p:nvSpPr>
        <p:spPr/>
        <p:txBody>
          <a:bodyPr/>
          <a:lstStyle/>
          <a:p>
            <a:fld id="{37B8C782-2B85-427F-87EE-2B562690B968}" type="datetime1">
              <a:rPr lang="sv-SE" smtClean="0"/>
              <a:pPr/>
              <a:t>2024-12-19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r>
              <a:rPr lang="sv-SE"/>
              <a:t>Sida </a:t>
            </a:r>
            <a:fld id="{442FF2AC-5952-4A76-A4C8-7FBE2B124180}" type="slidenum">
              <a:rPr lang="sv-SE" smtClean="0"/>
              <a:pPr/>
              <a:t>6</a:t>
            </a:fld>
            <a:endParaRPr lang="sv-SE" dirty="0"/>
          </a:p>
        </p:txBody>
      </p:sp>
      <p:sp>
        <p:nvSpPr>
          <p:cNvPr id="6" name="Rubrik 5"/>
          <p:cNvSpPr>
            <a:spLocks noGrp="1"/>
          </p:cNvSpPr>
          <p:nvPr>
            <p:ph type="title"/>
          </p:nvPr>
        </p:nvSpPr>
        <p:spPr/>
        <p:txBody>
          <a:bodyPr>
            <a:normAutofit fontScale="90000"/>
          </a:bodyPr>
          <a:lstStyle/>
          <a:p>
            <a:r>
              <a:rPr lang="sv-SE" dirty="0">
                <a:latin typeface="Times New Roman" panose="02020603050405020304" pitchFamily="18" charset="0"/>
                <a:cs typeface="Times New Roman" panose="02020603050405020304" pitchFamily="18" charset="0"/>
              </a:rPr>
              <a:t>Organisation</a:t>
            </a:r>
          </a:p>
        </p:txBody>
      </p:sp>
      <p:pic>
        <p:nvPicPr>
          <p:cNvPr id="7" name="Bildobjekt 6"/>
          <p:cNvPicPr>
            <a:picLocks noChangeAspect="1"/>
          </p:cNvPicPr>
          <p:nvPr/>
        </p:nvPicPr>
        <p:blipFill>
          <a:blip r:embed="rId2"/>
          <a:stretch>
            <a:fillRect/>
          </a:stretch>
        </p:blipFill>
        <p:spPr>
          <a:xfrm>
            <a:off x="6300192" y="2708920"/>
            <a:ext cx="2273672" cy="2116632"/>
          </a:xfrm>
          <a:prstGeom prst="rect">
            <a:avLst/>
          </a:prstGeom>
        </p:spPr>
      </p:pic>
    </p:spTree>
    <p:extLst>
      <p:ext uri="{BB962C8B-B14F-4D97-AF65-F5344CB8AC3E}">
        <p14:creationId xmlns:p14="http://schemas.microsoft.com/office/powerpoint/2010/main" val="1775064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normAutofit/>
          </a:bodyPr>
          <a:lstStyle/>
          <a:p>
            <a:pPr marL="0" lvl="0" indent="0">
              <a:buNone/>
            </a:pPr>
            <a:r>
              <a:rPr lang="sv-SE" sz="2400" b="1" dirty="0">
                <a:solidFill>
                  <a:prstClr val="black"/>
                </a:solidFill>
                <a:latin typeface="Times New Roman" panose="02020603050405020304" pitchFamily="18" charset="0"/>
                <a:cs typeface="Times New Roman" panose="02020603050405020304" pitchFamily="18" charset="0"/>
              </a:rPr>
              <a:t>Ursprungligt syfte med projektet: </a:t>
            </a:r>
          </a:p>
          <a:p>
            <a:pPr marL="0" lvl="0" indent="0">
              <a:buNone/>
            </a:pPr>
            <a:r>
              <a:rPr lang="sv-SE" sz="2400" i="1" dirty="0">
                <a:solidFill>
                  <a:prstClr val="black"/>
                </a:solidFill>
                <a:latin typeface="Times New Roman" panose="02020603050405020304" pitchFamily="18" charset="0"/>
                <a:cs typeface="Times New Roman" panose="02020603050405020304" pitchFamily="18" charset="0"/>
              </a:rPr>
              <a:t>Syftet med projektet är att utreda vilka insatser som krävs för att erbjuda och verkställa insatser av skola och boende i ett sammanhållet koncept på hemmaplan</a:t>
            </a:r>
            <a:r>
              <a:rPr lang="sv-SE" sz="2400" i="1" dirty="0">
                <a:solidFill>
                  <a:srgbClr val="FF0000"/>
                </a:solidFill>
                <a:latin typeface="Times New Roman" panose="02020603050405020304" pitchFamily="18" charset="0"/>
                <a:cs typeface="Times New Roman" panose="02020603050405020304" pitchFamily="18" charset="0"/>
              </a:rPr>
              <a:t>.</a:t>
            </a:r>
          </a:p>
          <a:p>
            <a:pPr marL="0" lvl="0" indent="0">
              <a:buNone/>
            </a:pPr>
            <a:r>
              <a:rPr lang="sv-SE" sz="2400" b="1" dirty="0">
                <a:latin typeface="Times New Roman" panose="02020603050405020304" pitchFamily="18" charset="0"/>
                <a:cs typeface="Times New Roman" panose="02020603050405020304" pitchFamily="18" charset="0"/>
              </a:rPr>
              <a:t>Önskemål om ändrad syftesbeskrivning: </a:t>
            </a:r>
          </a:p>
          <a:p>
            <a:pPr marL="0" lvl="0" indent="0">
              <a:lnSpc>
                <a:spcPct val="110000"/>
              </a:lnSpc>
              <a:spcBef>
                <a:spcPts val="0"/>
              </a:spcBef>
              <a:buNone/>
            </a:pPr>
            <a:r>
              <a:rPr lang="sv-SE" sz="2400" i="1" dirty="0">
                <a:latin typeface="Times New Roman" panose="02020603050405020304" pitchFamily="18" charset="0"/>
                <a:cs typeface="Times New Roman" panose="02020603050405020304" pitchFamily="18" charset="0"/>
              </a:rPr>
              <a:t>Syftet med projektet är att utreda vilka insatser som krävs för att erbjuda </a:t>
            </a:r>
            <a:r>
              <a:rPr lang="sv-SE" sz="2400" i="1" dirty="0">
                <a:solidFill>
                  <a:prstClr val="black"/>
                </a:solidFill>
                <a:latin typeface="Times New Roman" panose="02020603050405020304" pitchFamily="18" charset="0"/>
                <a:cs typeface="Times New Roman" panose="02020603050405020304" pitchFamily="18" charset="0"/>
              </a:rPr>
              <a:t>skola på hemmaplan, samt </a:t>
            </a:r>
            <a:r>
              <a:rPr lang="sv-SE" sz="2400" b="1" i="1" dirty="0">
                <a:solidFill>
                  <a:prstClr val="black"/>
                </a:solidFill>
                <a:latin typeface="Times New Roman" panose="02020603050405020304" pitchFamily="18" charset="0"/>
                <a:cs typeface="Times New Roman" panose="02020603050405020304" pitchFamily="18" charset="0"/>
              </a:rPr>
              <a:t>möjliggöra</a:t>
            </a:r>
            <a:r>
              <a:rPr lang="sv-SE" sz="2400" i="1" dirty="0">
                <a:solidFill>
                  <a:prstClr val="black"/>
                </a:solidFill>
                <a:latin typeface="Times New Roman" panose="02020603050405020304" pitchFamily="18" charset="0"/>
                <a:cs typeface="Times New Roman" panose="02020603050405020304" pitchFamily="18" charset="0"/>
              </a:rPr>
              <a:t> </a:t>
            </a:r>
            <a:r>
              <a:rPr lang="sv-SE" sz="2400" b="1" i="1" dirty="0">
                <a:solidFill>
                  <a:prstClr val="black"/>
                </a:solidFill>
                <a:latin typeface="Times New Roman" panose="02020603050405020304" pitchFamily="18" charset="0"/>
                <a:cs typeface="Times New Roman" panose="02020603050405020304" pitchFamily="18" charset="0"/>
              </a:rPr>
              <a:t>internatboende</a:t>
            </a:r>
            <a:r>
              <a:rPr lang="sv-SE" sz="2400" i="1" dirty="0">
                <a:solidFill>
                  <a:prstClr val="black"/>
                </a:solidFill>
                <a:latin typeface="Times New Roman" panose="02020603050405020304" pitchFamily="18" charset="0"/>
                <a:cs typeface="Times New Roman" panose="02020603050405020304" pitchFamily="18" charset="0"/>
              </a:rPr>
              <a:t> </a:t>
            </a:r>
            <a:r>
              <a:rPr lang="sv-SE" sz="2400" b="1" i="1" dirty="0">
                <a:solidFill>
                  <a:prstClr val="black"/>
                </a:solidFill>
                <a:latin typeface="Times New Roman" panose="02020603050405020304" pitchFamily="18" charset="0"/>
                <a:cs typeface="Times New Roman" panose="02020603050405020304" pitchFamily="18" charset="0"/>
              </a:rPr>
              <a:t>eller annat stöd </a:t>
            </a:r>
            <a:r>
              <a:rPr lang="sv-SE" sz="2400" i="1" dirty="0">
                <a:solidFill>
                  <a:prstClr val="black"/>
                </a:solidFill>
                <a:latin typeface="Times New Roman" panose="02020603050405020304" pitchFamily="18" charset="0"/>
                <a:cs typeface="Times New Roman" panose="02020603050405020304" pitchFamily="18" charset="0"/>
              </a:rPr>
              <a:t>i hemkommunen utifrån biståndsbedömt behov enligt LSS-lagstiftningen eller via </a:t>
            </a:r>
            <a:r>
              <a:rPr lang="sv-SE" sz="2400" i="1" dirty="0" err="1">
                <a:solidFill>
                  <a:prstClr val="black"/>
                </a:solidFill>
                <a:latin typeface="Times New Roman" panose="02020603050405020304" pitchFamily="18" charset="0"/>
                <a:cs typeface="Times New Roman" panose="02020603050405020304" pitchFamily="18" charset="0"/>
              </a:rPr>
              <a:t>SoL.</a:t>
            </a:r>
            <a:r>
              <a:rPr lang="sv-SE" sz="2400" i="1" dirty="0">
                <a:solidFill>
                  <a:prstClr val="black"/>
                </a:solidFill>
                <a:latin typeface="Times New Roman" panose="02020603050405020304" pitchFamily="18" charset="0"/>
                <a:cs typeface="Times New Roman" panose="02020603050405020304" pitchFamily="18" charset="0"/>
              </a:rPr>
              <a:t> </a:t>
            </a:r>
            <a:endParaRPr lang="sv-SE" dirty="0">
              <a:latin typeface="Times New Roman" panose="02020603050405020304" pitchFamily="18" charset="0"/>
              <a:cs typeface="Times New Roman" panose="02020603050405020304" pitchFamily="18" charset="0"/>
            </a:endParaRPr>
          </a:p>
        </p:txBody>
      </p:sp>
      <p:sp>
        <p:nvSpPr>
          <p:cNvPr id="3" name="Platshållare för datum 2"/>
          <p:cNvSpPr>
            <a:spLocks noGrp="1"/>
          </p:cNvSpPr>
          <p:nvPr>
            <p:ph type="dt" sz="half" idx="10"/>
          </p:nvPr>
        </p:nvSpPr>
        <p:spPr/>
        <p:txBody>
          <a:bodyPr/>
          <a:lstStyle/>
          <a:p>
            <a:fld id="{37B8C782-2B85-427F-87EE-2B562690B968}" type="datetime1">
              <a:rPr lang="sv-SE" smtClean="0"/>
              <a:pPr/>
              <a:t>2024-12-19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r>
              <a:rPr lang="sv-SE"/>
              <a:t>Sida </a:t>
            </a:r>
            <a:fld id="{442FF2AC-5952-4A76-A4C8-7FBE2B124180}" type="slidenum">
              <a:rPr lang="sv-SE" smtClean="0"/>
              <a:pPr/>
              <a:t>7</a:t>
            </a:fld>
            <a:endParaRPr lang="sv-SE" dirty="0"/>
          </a:p>
        </p:txBody>
      </p:sp>
      <p:sp>
        <p:nvSpPr>
          <p:cNvPr id="6" name="Rubrik 5"/>
          <p:cNvSpPr>
            <a:spLocks noGrp="1"/>
          </p:cNvSpPr>
          <p:nvPr>
            <p:ph type="title"/>
          </p:nvPr>
        </p:nvSpPr>
        <p:spPr/>
        <p:txBody>
          <a:bodyPr>
            <a:normAutofit fontScale="90000"/>
          </a:bodyPr>
          <a:lstStyle/>
          <a:p>
            <a:r>
              <a:rPr lang="sv-SE" dirty="0">
                <a:latin typeface="Times New Roman" panose="02020603050405020304" pitchFamily="18" charset="0"/>
                <a:cs typeface="Times New Roman" panose="02020603050405020304" pitchFamily="18" charset="0"/>
              </a:rPr>
              <a:t>Projektets syfte – en liten ändring…</a:t>
            </a:r>
          </a:p>
        </p:txBody>
      </p:sp>
    </p:spTree>
    <p:extLst>
      <p:ext uri="{BB962C8B-B14F-4D97-AF65-F5344CB8AC3E}">
        <p14:creationId xmlns:p14="http://schemas.microsoft.com/office/powerpoint/2010/main" val="4028479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buNone/>
            </a:pPr>
            <a:r>
              <a:rPr lang="sv-SE" i="1" dirty="0">
                <a:latin typeface="Times New Roman" panose="02020603050405020304" pitchFamily="18" charset="0"/>
                <a:cs typeface="Times New Roman" panose="02020603050405020304" pitchFamily="18" charset="0"/>
              </a:rPr>
              <a:t>Då eleven bor i sin egen hemkommun kan behov och förutsättning ändras av stöd utifrån LSS lagstiftningen och </a:t>
            </a:r>
            <a:r>
              <a:rPr lang="sv-SE" i="1" dirty="0" err="1">
                <a:latin typeface="Times New Roman" panose="02020603050405020304" pitchFamily="18" charset="0"/>
                <a:cs typeface="Times New Roman" panose="02020603050405020304" pitchFamily="18" charset="0"/>
              </a:rPr>
              <a:t>SoL.</a:t>
            </a:r>
            <a:r>
              <a:rPr lang="sv-SE" i="1" dirty="0">
                <a:latin typeface="Times New Roman" panose="02020603050405020304" pitchFamily="18" charset="0"/>
                <a:cs typeface="Times New Roman" panose="02020603050405020304" pitchFamily="18" charset="0"/>
              </a:rPr>
              <a:t> Även andra stödåtgärder blir aktuella gällande fritidsaktiviteter. </a:t>
            </a:r>
          </a:p>
          <a:p>
            <a:pPr marL="0" indent="0">
              <a:buNone/>
            </a:pPr>
            <a:endParaRPr lang="sv-SE" dirty="0"/>
          </a:p>
          <a:p>
            <a:pPr marL="0" indent="0">
              <a:buNone/>
            </a:pPr>
            <a:endParaRPr lang="sv-SE" dirty="0"/>
          </a:p>
          <a:p>
            <a:pPr marL="0" indent="0">
              <a:buNone/>
            </a:pPr>
            <a:endParaRPr lang="sv-SE" dirty="0"/>
          </a:p>
        </p:txBody>
      </p:sp>
      <p:sp>
        <p:nvSpPr>
          <p:cNvPr id="3" name="Platshållare för datum 2"/>
          <p:cNvSpPr>
            <a:spLocks noGrp="1"/>
          </p:cNvSpPr>
          <p:nvPr>
            <p:ph type="dt" sz="half" idx="10"/>
          </p:nvPr>
        </p:nvSpPr>
        <p:spPr/>
        <p:txBody>
          <a:bodyPr/>
          <a:lstStyle/>
          <a:p>
            <a:fld id="{37B8C782-2B85-427F-87EE-2B562690B968}" type="datetime1">
              <a:rPr lang="sv-SE" smtClean="0"/>
              <a:pPr/>
              <a:t>2024-12-19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r>
              <a:rPr lang="sv-SE"/>
              <a:t>Sida </a:t>
            </a:r>
            <a:fld id="{442FF2AC-5952-4A76-A4C8-7FBE2B124180}" type="slidenum">
              <a:rPr lang="sv-SE" smtClean="0"/>
              <a:pPr/>
              <a:t>8</a:t>
            </a:fld>
            <a:endParaRPr lang="sv-SE" dirty="0"/>
          </a:p>
        </p:txBody>
      </p:sp>
      <p:sp>
        <p:nvSpPr>
          <p:cNvPr id="6" name="Rubrik 5"/>
          <p:cNvSpPr>
            <a:spLocks noGrp="1"/>
          </p:cNvSpPr>
          <p:nvPr>
            <p:ph type="title"/>
          </p:nvPr>
        </p:nvSpPr>
        <p:spPr/>
        <p:txBody>
          <a:bodyPr>
            <a:normAutofit fontScale="90000"/>
          </a:bodyPr>
          <a:lstStyle/>
          <a:p>
            <a:r>
              <a:rPr lang="sv-SE" dirty="0">
                <a:latin typeface="Times New Roman" panose="02020603050405020304" pitchFamily="18" charset="0"/>
                <a:cs typeface="Times New Roman" panose="02020603050405020304" pitchFamily="18" charset="0"/>
              </a:rPr>
              <a:t>Varför ändring i syftesbeskrivning?</a:t>
            </a:r>
          </a:p>
        </p:txBody>
      </p:sp>
    </p:spTree>
    <p:extLst>
      <p:ext uri="{BB962C8B-B14F-4D97-AF65-F5344CB8AC3E}">
        <p14:creationId xmlns:p14="http://schemas.microsoft.com/office/powerpoint/2010/main" val="3361064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p:txBody>
          <a:bodyPr/>
          <a:lstStyle/>
          <a:p>
            <a:pPr marL="0" indent="0">
              <a:buNone/>
            </a:pPr>
            <a:r>
              <a:rPr lang="sv-SE" dirty="0">
                <a:latin typeface="Times New Roman" panose="02020603050405020304" pitchFamily="18" charset="0"/>
                <a:cs typeface="Times New Roman" panose="02020603050405020304" pitchFamily="18" charset="0"/>
              </a:rPr>
              <a:t>Vid sidan av att planera för elevers </a:t>
            </a:r>
            <a:r>
              <a:rPr lang="sv-SE" b="1" dirty="0">
                <a:latin typeface="Times New Roman" panose="02020603050405020304" pitchFamily="18" charset="0"/>
                <a:cs typeface="Times New Roman" panose="02020603050405020304" pitchFamily="18" charset="0"/>
              </a:rPr>
              <a:t>ingång </a:t>
            </a:r>
            <a:r>
              <a:rPr lang="sv-SE" dirty="0">
                <a:latin typeface="Times New Roman" panose="02020603050405020304" pitchFamily="18" charset="0"/>
                <a:cs typeface="Times New Roman" panose="02020603050405020304" pitchFamily="18" charset="0"/>
              </a:rPr>
              <a:t>i gymnasieskolan behövde man också titta på deras </a:t>
            </a:r>
            <a:r>
              <a:rPr lang="sv-SE" b="1" dirty="0">
                <a:latin typeface="Times New Roman" panose="02020603050405020304" pitchFamily="18" charset="0"/>
                <a:cs typeface="Times New Roman" panose="02020603050405020304" pitchFamily="18" charset="0"/>
              </a:rPr>
              <a:t>utgång</a:t>
            </a:r>
            <a:r>
              <a:rPr lang="sv-SE" dirty="0">
                <a:latin typeface="Times New Roman" panose="02020603050405020304" pitchFamily="18" charset="0"/>
                <a:cs typeface="Times New Roman" panose="02020603050405020304" pitchFamily="18" charset="0"/>
              </a:rPr>
              <a:t>. Därför har en tilläggsansökan skickats in och beviljats från </a:t>
            </a:r>
            <a:r>
              <a:rPr lang="sv-SE" dirty="0" err="1">
                <a:latin typeface="Times New Roman" panose="02020603050405020304" pitchFamily="18" charset="0"/>
                <a:cs typeface="Times New Roman" panose="02020603050405020304" pitchFamily="18" charset="0"/>
              </a:rPr>
              <a:t>Finsam</a:t>
            </a:r>
            <a:r>
              <a:rPr lang="sv-SE" dirty="0">
                <a:latin typeface="Times New Roman" panose="02020603050405020304" pitchFamily="18" charset="0"/>
                <a:cs typeface="Times New Roman" panose="02020603050405020304" pitchFamily="18" charset="0"/>
              </a:rPr>
              <a:t>!</a:t>
            </a:r>
          </a:p>
        </p:txBody>
      </p:sp>
      <p:sp>
        <p:nvSpPr>
          <p:cNvPr id="3" name="Platshållare för datum 2"/>
          <p:cNvSpPr>
            <a:spLocks noGrp="1"/>
          </p:cNvSpPr>
          <p:nvPr>
            <p:ph type="dt" sz="half" idx="10"/>
          </p:nvPr>
        </p:nvSpPr>
        <p:spPr/>
        <p:txBody>
          <a:bodyPr/>
          <a:lstStyle/>
          <a:p>
            <a:fld id="{37B8C782-2B85-427F-87EE-2B562690B968}" type="datetime1">
              <a:rPr lang="sv-SE" smtClean="0"/>
              <a:pPr/>
              <a:t>2024-12-19</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r>
              <a:rPr lang="sv-SE"/>
              <a:t>Sida </a:t>
            </a:r>
            <a:fld id="{442FF2AC-5952-4A76-A4C8-7FBE2B124180}" type="slidenum">
              <a:rPr lang="sv-SE" smtClean="0"/>
              <a:pPr/>
              <a:t>9</a:t>
            </a:fld>
            <a:endParaRPr lang="sv-SE" dirty="0"/>
          </a:p>
        </p:txBody>
      </p:sp>
      <p:sp>
        <p:nvSpPr>
          <p:cNvPr id="6" name="Rubrik 5"/>
          <p:cNvSpPr>
            <a:spLocks noGrp="1"/>
          </p:cNvSpPr>
          <p:nvPr>
            <p:ph type="title"/>
          </p:nvPr>
        </p:nvSpPr>
        <p:spPr/>
        <p:txBody>
          <a:bodyPr>
            <a:normAutofit fontScale="90000"/>
          </a:bodyPr>
          <a:lstStyle/>
          <a:p>
            <a:r>
              <a:rPr lang="sv-SE" dirty="0">
                <a:latin typeface="Times New Roman" panose="02020603050405020304" pitchFamily="18" charset="0"/>
                <a:cs typeface="Times New Roman" panose="02020603050405020304" pitchFamily="18" charset="0"/>
              </a:rPr>
              <a:t>Tilläggsansökan…</a:t>
            </a:r>
          </a:p>
        </p:txBody>
      </p:sp>
      <p:pic>
        <p:nvPicPr>
          <p:cNvPr id="7" name="Bildobjekt 6" descr="Tecknad Filmman Som Går Ut Till Och Med En Dörr Vektor Illustrationer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3622086"/>
            <a:ext cx="1804144" cy="2501895"/>
          </a:xfrm>
          <a:prstGeom prst="rect">
            <a:avLst/>
          </a:prstGeom>
        </p:spPr>
      </p:pic>
    </p:spTree>
    <p:extLst>
      <p:ext uri="{BB962C8B-B14F-4D97-AF65-F5344CB8AC3E}">
        <p14:creationId xmlns:p14="http://schemas.microsoft.com/office/powerpoint/2010/main" val="4256823969"/>
      </p:ext>
    </p:extLst>
  </p:cSld>
  <p:clrMapOvr>
    <a:masterClrMapping/>
  </p:clrMapOvr>
</p:sld>
</file>

<file path=ppt/theme/theme1.xml><?xml version="1.0" encoding="utf-8"?>
<a:theme xmlns:a="http://schemas.openxmlformats.org/drawingml/2006/main" name="Office-tema">
  <a:themeElements>
    <a:clrScheme name="Ludvika kommun">
      <a:dk1>
        <a:sysClr val="windowText" lastClr="000000"/>
      </a:dk1>
      <a:lt1>
        <a:sysClr val="window" lastClr="FFFFFF"/>
      </a:lt1>
      <a:dk2>
        <a:srgbClr val="1F497D"/>
      </a:dk2>
      <a:lt2>
        <a:srgbClr val="EEECE1"/>
      </a:lt2>
      <a:accent1>
        <a:srgbClr val="3A6490"/>
      </a:accent1>
      <a:accent2>
        <a:srgbClr val="98BB2B"/>
      </a:accent2>
      <a:accent3>
        <a:srgbClr val="D06024"/>
      </a:accent3>
      <a:accent4>
        <a:srgbClr val="84A1BD"/>
      </a:accent4>
      <a:accent5>
        <a:srgbClr val="BBCE88"/>
      </a:accent5>
      <a:accent6>
        <a:srgbClr val="E19E7D"/>
      </a:accent6>
      <a:hlink>
        <a:srgbClr val="0000FF"/>
      </a:hlink>
      <a:folHlink>
        <a:srgbClr val="800080"/>
      </a:folHlink>
    </a:clrScheme>
    <a:fontScheme name="Ludvika kommun alternativ">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6479</TotalTime>
  <Words>1239</Words>
  <Application>Microsoft Office PowerPoint</Application>
  <PresentationFormat>Bildspel på skärmen (4:3)</PresentationFormat>
  <Paragraphs>213</Paragraphs>
  <Slides>24</Slides>
  <Notes>0</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24</vt:i4>
      </vt:variant>
    </vt:vector>
  </HeadingPairs>
  <TitlesOfParts>
    <vt:vector size="33" baseType="lpstr">
      <vt:lpstr>Arial</vt:lpstr>
      <vt:lpstr>Calibri</vt:lpstr>
      <vt:lpstr>Calibri Light</vt:lpstr>
      <vt:lpstr>Franklin Gothic Book</vt:lpstr>
      <vt:lpstr>Franklin Gothic Medium</vt:lpstr>
      <vt:lpstr>Times New Roman</vt:lpstr>
      <vt:lpstr>Wingdings</vt:lpstr>
      <vt:lpstr>Office-tema</vt:lpstr>
      <vt:lpstr>Anpassad formgivning</vt:lpstr>
      <vt:lpstr>Projekt ”Lära, växa och verka i västerbergslagen - ett förvaltnings- och kommunövergripande samarbete för våra ungdomars framtid </vt:lpstr>
      <vt:lpstr>Varför projektansökan? </vt:lpstr>
      <vt:lpstr>Vad är autism?</vt:lpstr>
      <vt:lpstr>Projektansökan till Finsam</vt:lpstr>
      <vt:lpstr>Reviderad tidsplan </vt:lpstr>
      <vt:lpstr>Organisation</vt:lpstr>
      <vt:lpstr>Projektets syfte – en liten ändring…</vt:lpstr>
      <vt:lpstr>Varför ändring i syftesbeskrivning?</vt:lpstr>
      <vt:lpstr>Tilläggsansökan…</vt:lpstr>
      <vt:lpstr>Varför behöver vi ge stöd på hemmaplan?</vt:lpstr>
      <vt:lpstr>Önskat scenario ht-2025 Skola – Hur?</vt:lpstr>
      <vt:lpstr>Önskat scenario ht-2025 LSS/IFO</vt:lpstr>
      <vt:lpstr>Samverkan är A och O – ”Vårt dreamteam”</vt:lpstr>
      <vt:lpstr>Vad kan samverkan innebära för respektive enhet?</vt:lpstr>
      <vt:lpstr>Hur skapa gemensamma ingångs- och utgångsrutiner? (Tilläggsansökans uppdrag)</vt:lpstr>
      <vt:lpstr>Övriga medspelares insatser – uppvaktning pågår i olika nätverk – uppdatering kommer!</vt:lpstr>
      <vt:lpstr>Siffror över Viljan-placeringar</vt:lpstr>
      <vt:lpstr>Vad har man fått för pengarna?</vt:lpstr>
      <vt:lpstr>LSS</vt:lpstr>
      <vt:lpstr>IFO/Socialtjänsten</vt:lpstr>
      <vt:lpstr>Personkrets - LSS</vt:lpstr>
      <vt:lpstr>Insatser utifrån LSS lagrummet i Ludvika kommun idag</vt:lpstr>
      <vt:lpstr>Länk till ”Vad som är vad i lagstiftningen”</vt:lpstr>
      <vt:lpstr>Tips till dig som vill veta mer…</vt:lpstr>
    </vt:vector>
  </TitlesOfParts>
  <Company>Ludvika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Sanna Arnberg</dc:creator>
  <cp:lastModifiedBy>Lena Rosén</cp:lastModifiedBy>
  <cp:revision>351</cp:revision>
  <dcterms:created xsi:type="dcterms:W3CDTF">2022-05-18T15:35:59Z</dcterms:created>
  <dcterms:modified xsi:type="dcterms:W3CDTF">2024-12-19T11:23:19Z</dcterms:modified>
</cp:coreProperties>
</file>